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7"/>
  </p:notesMasterIdLst>
  <p:sldIdLst>
    <p:sldId id="256" r:id="rId2"/>
    <p:sldId id="259" r:id="rId3"/>
    <p:sldId id="260" r:id="rId4"/>
    <p:sldId id="314" r:id="rId5"/>
    <p:sldId id="315" r:id="rId6"/>
    <p:sldId id="339" r:id="rId7"/>
    <p:sldId id="343" r:id="rId8"/>
    <p:sldId id="308" r:id="rId9"/>
    <p:sldId id="317" r:id="rId10"/>
    <p:sldId id="318" r:id="rId11"/>
    <p:sldId id="341" r:id="rId12"/>
    <p:sldId id="350" r:id="rId13"/>
    <p:sldId id="345" r:id="rId14"/>
    <p:sldId id="340" r:id="rId15"/>
    <p:sldId id="319" r:id="rId16"/>
    <p:sldId id="348" r:id="rId17"/>
    <p:sldId id="323" r:id="rId18"/>
    <p:sldId id="347" r:id="rId19"/>
    <p:sldId id="351" r:id="rId20"/>
    <p:sldId id="309" r:id="rId21"/>
    <p:sldId id="325" r:id="rId22"/>
    <p:sldId id="326" r:id="rId23"/>
    <p:sldId id="327" r:id="rId24"/>
    <p:sldId id="329" r:id="rId25"/>
    <p:sldId id="328" r:id="rId26"/>
    <p:sldId id="352" r:id="rId27"/>
    <p:sldId id="310" r:id="rId28"/>
    <p:sldId id="334" r:id="rId29"/>
    <p:sldId id="333" r:id="rId30"/>
    <p:sldId id="353" r:id="rId31"/>
    <p:sldId id="355" r:id="rId32"/>
    <p:sldId id="311" r:id="rId33"/>
    <p:sldId id="335" r:id="rId34"/>
    <p:sldId id="349" r:id="rId35"/>
    <p:sldId id="356" r:id="rId36"/>
  </p:sldIdLst>
  <p:sldSz cx="9144000" cy="5143500" type="screen16x9"/>
  <p:notesSz cx="6858000" cy="9144000"/>
  <p:embeddedFontLst>
    <p:embeddedFont>
      <p:font typeface="Cambria Math" panose="02040503050406030204" pitchFamily="18" charset="0"/>
      <p:regular r:id="rId38"/>
    </p:embeddedFont>
    <p:embeddedFont>
      <p:font typeface="Epilogue" panose="020B0604020202020204" charset="-79"/>
      <p:regular r:id="rId39"/>
      <p:bold r:id="rId39"/>
      <p:italic r:id="rId39"/>
      <p:boldItalic r:id="rId39"/>
    </p:embeddedFont>
    <p:embeddedFont>
      <p:font typeface="Karla" pitchFamily="2" charset="0"/>
      <p:regular r:id="rId40"/>
      <p:bold r:id="rId41"/>
      <p:italic r:id="rId42"/>
      <p:boldItalic r:id="rId39"/>
    </p:embeddedFont>
    <p:embeddedFont>
      <p:font typeface="Neue Haas Grotesk Text Pro" panose="020B0504020202020204" pitchFamily="34" charset="0"/>
      <p:regular r:id="rId43"/>
      <p:bold r:id="rId44"/>
      <p:italic r:id="rId45"/>
      <p:boldItalic r:id="rId46"/>
    </p:embeddedFont>
    <p:embeddedFont>
      <p:font typeface="Times" panose="02020603050405020304" pitchFamily="18"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719"/>
    <a:srgbClr val="244587"/>
    <a:srgbClr val="1B3261"/>
    <a:srgbClr val="15284D"/>
    <a:srgbClr val="25438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E09B5-4D49-4977-8696-90D5443DBF49}">
  <a:tblStyle styleId="{EB7E09B5-4D49-4977-8696-90D5443DBF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p:restoredTop sz="62112"/>
  </p:normalViewPr>
  <p:slideViewPr>
    <p:cSldViewPr snapToGrid="0">
      <p:cViewPr varScale="1">
        <p:scale>
          <a:sx n="78" d="100"/>
          <a:sy n="78" d="100"/>
        </p:scale>
        <p:origin x="1622" y="67"/>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NULL"/><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afternoon. Thank you for being here today.</a:t>
            </a:r>
            <a:br>
              <a:rPr lang="en-GB" dirty="0"/>
            </a:br>
            <a:r>
              <a:rPr lang="en-GB" dirty="0"/>
              <a:t>My name is </a:t>
            </a:r>
            <a:r>
              <a:rPr lang="en-GB" dirty="0" err="1"/>
              <a:t>Yasaman</a:t>
            </a:r>
            <a:r>
              <a:rPr lang="en-GB" dirty="0"/>
              <a:t>, and I will be presenting my Master’s thesis, which focuses on improving destination choice models by incorporating more detailed variables and specifications.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A78C7F0B-F8D2-3597-4009-AB94DA9A1638}"/>
            </a:ext>
          </a:extLst>
        </p:cNvPr>
        <p:cNvGrpSpPr/>
        <p:nvPr/>
      </p:nvGrpSpPr>
      <p:grpSpPr>
        <a:xfrm>
          <a:off x="0" y="0"/>
          <a:ext cx="0" cy="0"/>
          <a:chOff x="0" y="0"/>
          <a:chExt cx="0" cy="0"/>
        </a:xfrm>
      </p:grpSpPr>
      <p:sp>
        <p:nvSpPr>
          <p:cNvPr id="238" name="Google Shape;238;gddd26cc8a4_0_80:notes">
            <a:extLst>
              <a:ext uri="{FF2B5EF4-FFF2-40B4-BE49-F238E27FC236}">
                <a16:creationId xmlns:a16="http://schemas.microsoft.com/office/drawing/2014/main" id="{BB516BBD-5856-9339-5C5A-63D4C4F0B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dd26cc8a4_0_80:notes">
            <a:extLst>
              <a:ext uri="{FF2B5EF4-FFF2-40B4-BE49-F238E27FC236}">
                <a16:creationId xmlns:a16="http://schemas.microsoft.com/office/drawing/2014/main" id="{4B8F2A76-5A9B-EA12-059C-DB2CF48DA4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1">
              <a:lnSpc>
                <a:spcPct val="100000"/>
              </a:lnSpc>
              <a:spcBef>
                <a:spcPts val="0"/>
              </a:spcBef>
              <a:spcAft>
                <a:spcPts val="0"/>
              </a:spcAft>
              <a:buClr>
                <a:srgbClr val="000000"/>
              </a:buClr>
              <a:buSzPts val="1100"/>
              <a:buFont typeface="Arial"/>
              <a:buNone/>
            </a:pPr>
            <a:r>
              <a:rPr lang="en-GB" dirty="0"/>
              <a:t>This study uses </a:t>
            </a:r>
            <a:r>
              <a:rPr lang="en-GB" b="1" dirty="0"/>
              <a:t>Multinomial Logit models</a:t>
            </a:r>
            <a:r>
              <a:rPr lang="en-GB" dirty="0"/>
              <a:t>, grounded in </a:t>
            </a:r>
            <a:r>
              <a:rPr lang="en-GB" b="1" dirty="0"/>
              <a:t>Random Utility Theory</a:t>
            </a:r>
            <a:r>
              <a:rPr lang="en-GB" dirty="0"/>
              <a:t>. According to this theory</a:t>
            </a:r>
            <a:r>
              <a:rPr lang="en-GB" b="1" dirty="0"/>
              <a:t>, individuals choose the destination that offers the highest perceived utility among all alternatives</a:t>
            </a:r>
          </a:p>
          <a:p>
            <a:pPr marL="0" marR="0" lvl="0" indent="0" algn="l" rtl="1">
              <a:lnSpc>
                <a:spcPct val="100000"/>
              </a:lnSpc>
              <a:spcBef>
                <a:spcPts val="0"/>
              </a:spcBef>
              <a:spcAft>
                <a:spcPts val="0"/>
              </a:spcAft>
              <a:buClr>
                <a:srgbClr val="000000"/>
              </a:buClr>
              <a:buSzPts val="1100"/>
              <a:buFont typeface="Arial"/>
              <a:buNone/>
            </a:pPr>
            <a:r>
              <a:rPr lang="en-GB" dirty="0"/>
              <a:t>The utility of choosing destination j for </a:t>
            </a:r>
            <a:r>
              <a:rPr lang="en-GB" dirty="0" err="1"/>
              <a:t>i</a:t>
            </a:r>
            <a:r>
              <a:rPr lang="en-GB" dirty="0"/>
              <a:t> is expressed … where … is the systematic part that we can model with observed variables, and </a:t>
            </a:r>
            <a:r>
              <a:rPr lang="en-US" dirty="0"/>
              <a:t>….</a:t>
            </a:r>
            <a:r>
              <a:rPr lang="en-GB" dirty="0"/>
              <a:t>is the random error term capturing unobserved factors.</a:t>
            </a:r>
          </a:p>
          <a:p>
            <a:pPr marL="0" marR="0" lvl="0" indent="0" algn="l" rtl="1">
              <a:lnSpc>
                <a:spcPct val="100000"/>
              </a:lnSpc>
              <a:spcBef>
                <a:spcPts val="0"/>
              </a:spcBef>
              <a:spcAft>
                <a:spcPts val="0"/>
              </a:spcAft>
              <a:buClr>
                <a:srgbClr val="000000"/>
              </a:buClr>
              <a:buSzPts val="1100"/>
              <a:buFont typeface="Arial"/>
              <a:buNone/>
            </a:pPr>
            <a:endParaRPr lang="en-GB" dirty="0"/>
          </a:p>
          <a:p>
            <a:pPr marL="0" marR="0" lvl="0" indent="0" algn="l" rtl="1">
              <a:lnSpc>
                <a:spcPct val="100000"/>
              </a:lnSpc>
              <a:spcBef>
                <a:spcPts val="0"/>
              </a:spcBef>
              <a:spcAft>
                <a:spcPts val="0"/>
              </a:spcAft>
              <a:buClr>
                <a:srgbClr val="000000"/>
              </a:buClr>
              <a:buSzPts val="1100"/>
              <a:buFont typeface="Arial"/>
              <a:buNone/>
            </a:pPr>
            <a:endParaRPr lang="en-GB" dirty="0"/>
          </a:p>
          <a:p>
            <a:pPr marL="0" marR="0" lvl="0" indent="0" algn="l" rtl="1">
              <a:lnSpc>
                <a:spcPct val="100000"/>
              </a:lnSpc>
              <a:spcBef>
                <a:spcPts val="0"/>
              </a:spcBef>
              <a:spcAft>
                <a:spcPts val="0"/>
              </a:spcAft>
              <a:buClr>
                <a:srgbClr val="000000"/>
              </a:buClr>
              <a:buSzPts val="1100"/>
              <a:buFont typeface="Arial"/>
              <a:buNone/>
            </a:pPr>
            <a:r>
              <a:rPr lang="en-GB" dirty="0"/>
              <a:t>The probability of individual n choosing destination j is then given by the familiar MNL formula:…</a:t>
            </a:r>
          </a:p>
          <a:p>
            <a:pPr marL="0" marR="0" lvl="0" indent="0" algn="l" rtl="1">
              <a:lnSpc>
                <a:spcPct val="100000"/>
              </a:lnSpc>
              <a:spcBef>
                <a:spcPts val="0"/>
              </a:spcBef>
              <a:spcAft>
                <a:spcPts val="0"/>
              </a:spcAft>
              <a:buClr>
                <a:srgbClr val="000000"/>
              </a:buClr>
              <a:buSzPts val="1100"/>
              <a:buFont typeface="Arial"/>
              <a:buNone/>
            </a:pPr>
            <a:endParaRPr lang="en-GB" dirty="0"/>
          </a:p>
          <a:p>
            <a:pPr marL="0" marR="0" lvl="0" indent="0" algn="l" rtl="1">
              <a:lnSpc>
                <a:spcPct val="100000"/>
              </a:lnSpc>
              <a:spcBef>
                <a:spcPts val="0"/>
              </a:spcBef>
              <a:spcAft>
                <a:spcPts val="0"/>
              </a:spcAft>
              <a:buClr>
                <a:srgbClr val="000000"/>
              </a:buClr>
              <a:buSzPts val="1100"/>
              <a:buFont typeface="Arial"/>
              <a:buNone/>
            </a:pPr>
            <a:r>
              <a:rPr lang="en-GB" dirty="0"/>
              <a:t>Finally, the model parameters are estimated using the </a:t>
            </a:r>
            <a:r>
              <a:rPr lang="en-GB" b="1" dirty="0"/>
              <a:t>Maximum Likelihood procedure</a:t>
            </a:r>
            <a:r>
              <a:rPr lang="en-GB" dirty="0"/>
              <a:t>, which finds the values that maximize the likelihood of observing the choices in our data.</a:t>
            </a:r>
            <a:endParaRPr dirty="0"/>
          </a:p>
        </p:txBody>
      </p:sp>
    </p:spTree>
    <p:extLst>
      <p:ext uri="{BB962C8B-B14F-4D97-AF65-F5344CB8AC3E}">
        <p14:creationId xmlns:p14="http://schemas.microsoft.com/office/powerpoint/2010/main" val="70992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4770ED1B-EB54-EDDB-D2EF-69F0FE37D27A}"/>
            </a:ext>
          </a:extLst>
        </p:cNvPr>
        <p:cNvGrpSpPr/>
        <p:nvPr/>
      </p:nvGrpSpPr>
      <p:grpSpPr>
        <a:xfrm>
          <a:off x="0" y="0"/>
          <a:ext cx="0" cy="0"/>
          <a:chOff x="0" y="0"/>
          <a:chExt cx="0" cy="0"/>
        </a:xfrm>
      </p:grpSpPr>
      <p:sp>
        <p:nvSpPr>
          <p:cNvPr id="238" name="Google Shape;238;gddd26cc8a4_0_80:notes">
            <a:extLst>
              <a:ext uri="{FF2B5EF4-FFF2-40B4-BE49-F238E27FC236}">
                <a16:creationId xmlns:a16="http://schemas.microsoft.com/office/drawing/2014/main" id="{6B0D8AC3-C6C1-D75F-70AD-3B617403C0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dd26cc8a4_0_80:notes">
            <a:extLst>
              <a:ext uri="{FF2B5EF4-FFF2-40B4-BE49-F238E27FC236}">
                <a16:creationId xmlns:a16="http://schemas.microsoft.com/office/drawing/2014/main" id="{2EA06A17-7373-C8C1-9768-C81CA6C0C3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a:p>
            <a:r>
              <a:rPr lang="en-GB" dirty="0"/>
              <a:t>When using MNL for destination choice models </a:t>
            </a:r>
          </a:p>
          <a:p>
            <a:endParaRPr lang="en-GB" dirty="0"/>
          </a:p>
          <a:p>
            <a:r>
              <a:rPr lang="en-GB" dirty="0"/>
              <a:t>Destination choice models include three </a:t>
            </a:r>
            <a:r>
              <a:rPr lang="en-GB" b="1" dirty="0"/>
              <a:t>main types of variables</a:t>
            </a:r>
            <a:r>
              <a:rPr lang="en-GB" dirty="0"/>
              <a:t>: travel impedance, destination attractions, and socio-demographics.</a:t>
            </a:r>
          </a:p>
          <a:p>
            <a:r>
              <a:rPr lang="en-GB" dirty="0"/>
              <a:t>In practice, challenges arise from the IIA assumption and spatial correlation, forming realistic choice sets, capacity constraints at destinations, and computational complexity in large networks.</a:t>
            </a:r>
          </a:p>
        </p:txBody>
      </p:sp>
    </p:spTree>
    <p:extLst>
      <p:ext uri="{BB962C8B-B14F-4D97-AF65-F5344CB8AC3E}">
        <p14:creationId xmlns:p14="http://schemas.microsoft.com/office/powerpoint/2010/main" val="197430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00203DEA-E232-EE4B-A1F8-B87AF477D3A5}"/>
            </a:ext>
          </a:extLst>
        </p:cNvPr>
        <p:cNvGrpSpPr/>
        <p:nvPr/>
      </p:nvGrpSpPr>
      <p:grpSpPr>
        <a:xfrm>
          <a:off x="0" y="0"/>
          <a:ext cx="0" cy="0"/>
          <a:chOff x="0" y="0"/>
          <a:chExt cx="0" cy="0"/>
        </a:xfrm>
      </p:grpSpPr>
      <p:sp>
        <p:nvSpPr>
          <p:cNvPr id="366" name="Google Shape;366;gcc9050bdf8_0_320:notes">
            <a:extLst>
              <a:ext uri="{FF2B5EF4-FFF2-40B4-BE49-F238E27FC236}">
                <a16:creationId xmlns:a16="http://schemas.microsoft.com/office/drawing/2014/main" id="{2BCA1B49-C91B-F57F-2FBA-D1A883537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c9050bdf8_0_320:notes">
            <a:extLst>
              <a:ext uri="{FF2B5EF4-FFF2-40B4-BE49-F238E27FC236}">
                <a16:creationId xmlns:a16="http://schemas.microsoft.com/office/drawing/2014/main" id="{ACAF3360-B48D-A15A-C209-A6A825E02B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In the application to work trips, several extensions were used to improve prediction accuracy.</a:t>
            </a:r>
          </a:p>
          <a:p>
            <a:r>
              <a:rPr lang="en-GB" dirty="0"/>
              <a:t>These include </a:t>
            </a:r>
            <a:r>
              <a:rPr lang="en-GB" b="1" dirty="0"/>
              <a:t>sector mix log-sums and sector-specific job counts</a:t>
            </a:r>
            <a:r>
              <a:rPr lang="en-GB" dirty="0"/>
              <a:t> to capture the attractiveness of destinations. </a:t>
            </a:r>
            <a:r>
              <a:rPr lang="en-GB" b="1" dirty="0"/>
              <a:t>Flexible work arrangements</a:t>
            </a:r>
            <a:r>
              <a:rPr lang="en-GB" dirty="0"/>
              <a:t> and </a:t>
            </a:r>
            <a:r>
              <a:rPr lang="en-GB" b="1" dirty="0"/>
              <a:t>household effects</a:t>
            </a:r>
            <a:r>
              <a:rPr lang="en-GB" dirty="0"/>
              <a:t> account for individual and household </a:t>
            </a:r>
            <a:r>
              <a:rPr lang="en-GB" dirty="0" err="1"/>
              <a:t>behavior</a:t>
            </a:r>
            <a:r>
              <a:rPr lang="en-GB" dirty="0"/>
              <a:t> in trip making.</a:t>
            </a:r>
          </a:p>
          <a:p>
            <a:r>
              <a:rPr lang="en-GB" dirty="0"/>
              <a:t>For smaller networks, </a:t>
            </a:r>
            <a:r>
              <a:rPr lang="en-GB" b="1" dirty="0"/>
              <a:t>nonlinear distance decay functions</a:t>
            </a:r>
            <a:r>
              <a:rPr lang="en-GB" dirty="0"/>
              <a:t> were applied, and </a:t>
            </a:r>
            <a:r>
              <a:rPr lang="en-GB" b="1" dirty="0"/>
              <a:t>mixed and nested logit models</a:t>
            </a:r>
            <a:r>
              <a:rPr lang="en-GB" dirty="0"/>
              <a:t> were tested to account for heterogeneity and correlation across alternatives.</a:t>
            </a:r>
          </a:p>
          <a:p>
            <a:r>
              <a:rPr lang="en-GB" dirty="0"/>
              <a:t>Finally, </a:t>
            </a:r>
            <a:r>
              <a:rPr lang="en-GB" b="1" dirty="0"/>
              <a:t>shadow prices</a:t>
            </a:r>
            <a:r>
              <a:rPr lang="en-GB" dirty="0"/>
              <a:t> were used to enforce capacity constraints at destinations, preventing unrealistic concentration of trips (</a:t>
            </a:r>
            <a:r>
              <a:rPr lang="en-GB" dirty="0" err="1"/>
              <a:t>Vitins</a:t>
            </a:r>
            <a:r>
              <a:rPr lang="en-GB" dirty="0"/>
              <a:t> et al., 2016; Train, 2009).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0142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8B89404-3628-7D55-F1DA-8F90C53377BD}"/>
            </a:ext>
          </a:extLst>
        </p:cNvPr>
        <p:cNvGrpSpPr/>
        <p:nvPr/>
      </p:nvGrpSpPr>
      <p:grpSpPr>
        <a:xfrm>
          <a:off x="0" y="0"/>
          <a:ext cx="0" cy="0"/>
          <a:chOff x="0" y="0"/>
          <a:chExt cx="0" cy="0"/>
        </a:xfrm>
      </p:grpSpPr>
      <p:sp>
        <p:nvSpPr>
          <p:cNvPr id="229" name="Google Shape;229;g12420fcadbf_0_17:notes">
            <a:extLst>
              <a:ext uri="{FF2B5EF4-FFF2-40B4-BE49-F238E27FC236}">
                <a16:creationId xmlns:a16="http://schemas.microsoft.com/office/drawing/2014/main" id="{13EE9912-C4CD-4031-E2B6-3D6DE3BFA4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a:extLst>
              <a:ext uri="{FF2B5EF4-FFF2-40B4-BE49-F238E27FC236}">
                <a16:creationId xmlns:a16="http://schemas.microsoft.com/office/drawing/2014/main" id="{E5231824-DED3-CA2C-7ECE-42AF25F4A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680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066B3088-36AF-3E0B-E8C9-CC79709C2C1F}"/>
            </a:ext>
          </a:extLst>
        </p:cNvPr>
        <p:cNvGrpSpPr/>
        <p:nvPr/>
      </p:nvGrpSpPr>
      <p:grpSpPr>
        <a:xfrm>
          <a:off x="0" y="0"/>
          <a:ext cx="0" cy="0"/>
          <a:chOff x="0" y="0"/>
          <a:chExt cx="0" cy="0"/>
        </a:xfrm>
      </p:grpSpPr>
      <p:sp>
        <p:nvSpPr>
          <p:cNvPr id="238" name="Google Shape;238;gddd26cc8a4_0_80:notes">
            <a:extLst>
              <a:ext uri="{FF2B5EF4-FFF2-40B4-BE49-F238E27FC236}">
                <a16:creationId xmlns:a16="http://schemas.microsoft.com/office/drawing/2014/main" id="{E9724D51-10DF-BC5D-CEF2-C08FDEB956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dd26cc8a4_0_80:notes">
            <a:extLst>
              <a:ext uri="{FF2B5EF4-FFF2-40B4-BE49-F238E27FC236}">
                <a16:creationId xmlns:a16="http://schemas.microsoft.com/office/drawing/2014/main" id="{6BB6A67E-1E76-47A3-019C-16A2EFE1B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This study estimates two models for work trips for </a:t>
            </a:r>
            <a:r>
              <a:rPr lang="en-GB" dirty="0" err="1"/>
              <a:t>faily</a:t>
            </a:r>
            <a:r>
              <a:rPr lang="en-GB" dirty="0"/>
              <a:t> compare the suggested improvements.</a:t>
            </a:r>
          </a:p>
          <a:p>
            <a:r>
              <a:rPr lang="en-GB" dirty="0"/>
              <a:t>The </a:t>
            </a:r>
            <a:r>
              <a:rPr lang="en-GB" b="1" dirty="0"/>
              <a:t>baseline model</a:t>
            </a:r>
            <a:r>
              <a:rPr lang="en-GB" dirty="0"/>
              <a:t> replicates the current Octavius setup, serving as a reference.</a:t>
            </a:r>
          </a:p>
          <a:p>
            <a:r>
              <a:rPr lang="en-GB" dirty="0"/>
              <a:t>The </a:t>
            </a:r>
            <a:r>
              <a:rPr lang="en-GB" b="1" dirty="0"/>
              <a:t>extended model</a:t>
            </a:r>
            <a:r>
              <a:rPr lang="en-GB" dirty="0"/>
              <a:t> introduces additional sector-specific variables, which will be described in more detail in the following slides. This allows us to evaluate whether including these variables improves predictive accuracy.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3800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this study, four main datasets were used and prepared to be in a right format for estimation process.</a:t>
            </a:r>
          </a:p>
          <a:p>
            <a:r>
              <a:rPr lang="en-GB" dirty="0"/>
              <a:t>The </a:t>
            </a:r>
            <a:r>
              <a:rPr lang="en-GB" b="1" dirty="0"/>
              <a:t>LRO national survey</a:t>
            </a:r>
            <a:r>
              <a:rPr lang="en-GB" dirty="0"/>
              <a:t> provides travel </a:t>
            </a:r>
            <a:r>
              <a:rPr lang="en-GB" dirty="0" err="1"/>
              <a:t>behavior</a:t>
            </a:r>
            <a:r>
              <a:rPr lang="en-GB" dirty="0"/>
              <a:t> information at the PC4 level.</a:t>
            </a:r>
          </a:p>
          <a:p>
            <a:r>
              <a:rPr lang="en-GB" b="1" dirty="0"/>
              <a:t>Zonal data</a:t>
            </a:r>
            <a:r>
              <a:rPr lang="en-GB" dirty="0"/>
              <a:t> and </a:t>
            </a:r>
            <a:r>
              <a:rPr lang="en-GB" b="1" dirty="0"/>
              <a:t>travel time matrices</a:t>
            </a:r>
            <a:r>
              <a:rPr lang="en-GB" dirty="0"/>
              <a:t> were provided in neighbourhood level that they needed to be combined and aggregated appropriately to prepare inputs for the baseline and extended destination choice models.</a:t>
            </a:r>
          </a:p>
          <a:p>
            <a:pPr lvl="1"/>
            <a:endParaRPr lang="en-ES" dirty="0"/>
          </a:p>
        </p:txBody>
      </p:sp>
    </p:spTree>
    <p:extLst>
      <p:ext uri="{BB962C8B-B14F-4D97-AF65-F5344CB8AC3E}">
        <p14:creationId xmlns:p14="http://schemas.microsoft.com/office/powerpoint/2010/main" val="416418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During data preparation, some aggregation challenges arose.</a:t>
            </a:r>
          </a:p>
          <a:p>
            <a:r>
              <a:rPr lang="en-GB" dirty="0"/>
              <a:t>First, the hierarchy of zones was not always consistent: PC4 zones are larger than </a:t>
            </a:r>
            <a:r>
              <a:rPr lang="en-GB" dirty="0" err="1"/>
              <a:t>neighborhoods</a:t>
            </a:r>
            <a:r>
              <a:rPr lang="en-GB" dirty="0"/>
              <a:t>, but in some cases this relationship did not hold.</a:t>
            </a:r>
          </a:p>
          <a:p>
            <a:r>
              <a:rPr lang="en-GB" dirty="0"/>
              <a:t>Second, some </a:t>
            </a:r>
            <a:r>
              <a:rPr lang="en-GB" dirty="0" err="1"/>
              <a:t>neighborhoods</a:t>
            </a:r>
            <a:r>
              <a:rPr lang="en-GB" dirty="0"/>
              <a:t> were located within multiple PC4 zones. In these cases, the </a:t>
            </a:r>
            <a:r>
              <a:rPr lang="en-GB" dirty="0" err="1"/>
              <a:t>neighborhood</a:t>
            </a:r>
            <a:r>
              <a:rPr lang="en-GB" dirty="0"/>
              <a:t> was assigned to the PC4 zone with the largest centroid overlap.</a:t>
            </a:r>
          </a:p>
          <a:p>
            <a:r>
              <a:rPr lang="en-GB" dirty="0"/>
              <a:t>Despite these adjustments, </a:t>
            </a:r>
            <a:r>
              <a:rPr lang="en-GB" b="1" dirty="0"/>
              <a:t>151 PC4 zones had to be excluded</a:t>
            </a:r>
            <a:r>
              <a:rPr lang="en-GB" dirty="0"/>
              <a:t> because they had no corresponding </a:t>
            </a:r>
            <a:r>
              <a:rPr lang="en-GB" dirty="0" err="1"/>
              <a:t>neighborhood</a:t>
            </a:r>
            <a:r>
              <a:rPr lang="en-GB" dirty="0"/>
              <a:t> data. This ensured that all included zones had complete and consistent information for the models.</a:t>
            </a:r>
          </a:p>
        </p:txBody>
      </p:sp>
    </p:spTree>
    <p:extLst>
      <p:ext uri="{BB962C8B-B14F-4D97-AF65-F5344CB8AC3E}">
        <p14:creationId xmlns:p14="http://schemas.microsoft.com/office/powerpoint/2010/main" val="200925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work sector data from the LRO survey was initially unbalanced and did not perfectly align with zonal CBS job counts. To address this, sectors were aggregated to conform to the zonal data, allowing us to compute </a:t>
            </a:r>
            <a:r>
              <a:rPr lang="en-GB" b="1" dirty="0"/>
              <a:t>interacted job shares</a:t>
            </a:r>
            <a:r>
              <a:rPr lang="en-GB" dirty="0"/>
              <a:t> for each agent–destination pair.</a:t>
            </a:r>
          </a:p>
          <a:p>
            <a:r>
              <a:rPr lang="en-GB" dirty="0"/>
              <a:t>The full dataset contained 2,550 respondents who travel to work at least once a week by car. After removing missing values, the </a:t>
            </a:r>
            <a:r>
              <a:rPr lang="en-GB" b="1" dirty="0"/>
              <a:t>training set included 1,983 agents</a:t>
            </a:r>
            <a:r>
              <a:rPr lang="en-GB" dirty="0"/>
              <a:t> and the </a:t>
            </a:r>
            <a:r>
              <a:rPr lang="en-GB" b="1" dirty="0"/>
              <a:t>test set 495 agents</a:t>
            </a:r>
            <a:r>
              <a:rPr lang="en-GB" dirty="0"/>
              <a:t>, which were used to estimate and validate the destination choice models.</a:t>
            </a:r>
          </a:p>
        </p:txBody>
      </p:sp>
    </p:spTree>
    <p:extLst>
      <p:ext uri="{BB962C8B-B14F-4D97-AF65-F5344CB8AC3E}">
        <p14:creationId xmlns:p14="http://schemas.microsoft.com/office/powerpoint/2010/main" val="147363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section explores how commuting patterns vary across demographic and </a:t>
            </a:r>
            <a:r>
              <a:rPr lang="en-GB" dirty="0" err="1"/>
              <a:t>behavioral</a:t>
            </a:r>
            <a:r>
              <a:rPr lang="en-GB" dirty="0"/>
              <a:t> groups, with a focus on </a:t>
            </a:r>
            <a:r>
              <a:rPr lang="en-GB" b="1" dirty="0"/>
              <a:t>work flexibility</a:t>
            </a:r>
            <a:r>
              <a:rPr lang="en-GB" dirty="0"/>
              <a:t>, household composition, age, and gender.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solidFill>
                  <a:srgbClr val="000000"/>
                </a:solidFill>
                <a:effectLst/>
                <a:latin typeface="Helvetica Neue" panose="02000503000000020004" pitchFamily="2" charset="0"/>
              </a:rPr>
              <a:t>What flexibility means here those that has flexibility option from their workplace to work from home, </a:t>
            </a:r>
            <a:r>
              <a:rPr lang="en-GB" dirty="0" err="1">
                <a:solidFill>
                  <a:srgbClr val="000000"/>
                </a:solidFill>
                <a:effectLst/>
                <a:latin typeface="Helvetica Neue" panose="02000503000000020004" pitchFamily="2" charset="0"/>
              </a:rPr>
              <a:t>wheather</a:t>
            </a:r>
            <a:r>
              <a:rPr lang="en-GB" dirty="0">
                <a:solidFill>
                  <a:srgbClr val="000000"/>
                </a:solidFill>
                <a:effectLst/>
                <a:latin typeface="Helvetica Neue" panose="02000503000000020004" pitchFamily="2" charset="0"/>
              </a:rPr>
              <a:t> they use it or not</a:t>
            </a:r>
          </a:p>
          <a:p>
            <a:r>
              <a:rPr lang="en-GB" dirty="0"/>
              <a:t>Workers with flexible arrangements have, on average, </a:t>
            </a:r>
            <a:r>
              <a:rPr lang="en-GB" b="1" dirty="0"/>
              <a:t>26% longer commutes</a:t>
            </a:r>
            <a:r>
              <a:rPr lang="en-GB" dirty="0"/>
              <a:t> than those without flexibility (45.3 vs. 36.0 minutes). Men commute about </a:t>
            </a:r>
            <a:r>
              <a:rPr lang="en-GB" b="1" dirty="0"/>
              <a:t>20% longer than women</a:t>
            </a:r>
            <a:r>
              <a:rPr lang="en-GB" dirty="0"/>
              <a:t>, while differences by age or household composition are smaller.</a:t>
            </a:r>
          </a:p>
          <a:p>
            <a:endParaRPr lang="en-ES" dirty="0"/>
          </a:p>
          <a:p>
            <a:r>
              <a:rPr lang="en-GB" dirty="0"/>
              <a:t>The raw travel times are highly </a:t>
            </a:r>
            <a:r>
              <a:rPr lang="en-GB" b="1" dirty="0"/>
              <a:t>right-skewed</a:t>
            </a:r>
            <a:r>
              <a:rPr lang="en-GB" dirty="0"/>
              <a:t>, reflecting a mix of local and regional commuters. Various candidate distributions were tested, and the </a:t>
            </a:r>
            <a:r>
              <a:rPr lang="en-GB" b="1" dirty="0"/>
              <a:t>Gamma distribution</a:t>
            </a:r>
            <a:r>
              <a:rPr lang="en-GB" dirty="0"/>
              <a:t> provided the best fit. A Box-Cox analysis suggested an optimal transformation parameter </a:t>
            </a:r>
            <a:r>
              <a:rPr lang="el-GR" b="1" dirty="0"/>
              <a:t>λ = 0.42</a:t>
            </a:r>
            <a:r>
              <a:rPr lang="el-GR" dirty="0"/>
              <a:t>, </a:t>
            </a:r>
            <a:r>
              <a:rPr lang="en-GB" dirty="0"/>
              <a:t>between square root and logarithmic, to stabilize variance for </a:t>
            </a:r>
            <a:r>
              <a:rPr lang="en-GB" dirty="0" err="1"/>
              <a:t>modeling</a:t>
            </a:r>
            <a:r>
              <a:rPr lang="en-GB" dirty="0"/>
              <a:t> purposes.</a:t>
            </a:r>
            <a:endParaRPr lang="en-ES" dirty="0"/>
          </a:p>
        </p:txBody>
      </p:sp>
    </p:spTree>
    <p:extLst>
      <p:ext uri="{BB962C8B-B14F-4D97-AF65-F5344CB8AC3E}">
        <p14:creationId xmlns:p14="http://schemas.microsoft.com/office/powerpoint/2010/main" val="4159129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ea typeface="Calibri"/>
                <a:cs typeface="Calibri"/>
              </a:rPr>
              <a:t>Only enhanced model allows for work sector matching </a:t>
            </a:r>
          </a:p>
          <a:p>
            <a:pPr>
              <a:buNone/>
            </a:pPr>
            <a:endParaRPr lang="en-US" dirty="0">
              <a:latin typeface="Calibri"/>
              <a:ea typeface="Calibri"/>
              <a:cs typeface="Calibri"/>
            </a:endParaRPr>
          </a:p>
          <a:p>
            <a:pPr>
              <a:buNone/>
            </a:pPr>
            <a:endParaRPr lang="en-US" dirty="0">
              <a:latin typeface="Calibri"/>
              <a:ea typeface="Calibri"/>
              <a:cs typeface="Calibri"/>
            </a:endParaRPr>
          </a:p>
          <a:p>
            <a:pPr>
              <a:buNone/>
            </a:pPr>
            <a:r>
              <a:rPr lang="en-US" dirty="0">
                <a:latin typeface="Calibri"/>
                <a:ea typeface="Calibri"/>
                <a:cs typeface="Calibri"/>
              </a:rPr>
              <a:t>Zones that have </a:t>
            </a:r>
            <a:r>
              <a:rPr lang="en-US" dirty="0" err="1">
                <a:latin typeface="Calibri"/>
                <a:ea typeface="Calibri"/>
                <a:cs typeface="Calibri"/>
              </a:rPr>
              <a:t>ralavant</a:t>
            </a:r>
            <a:r>
              <a:rPr lang="en-US" dirty="0">
                <a:latin typeface="Calibri"/>
                <a:ea typeface="Calibri"/>
                <a:cs typeface="Calibri"/>
              </a:rPr>
              <a:t> job for that agent available</a:t>
            </a:r>
          </a:p>
        </p:txBody>
      </p:sp>
    </p:spTree>
    <p:extLst>
      <p:ext uri="{BB962C8B-B14F-4D97-AF65-F5344CB8AC3E}">
        <p14:creationId xmlns:p14="http://schemas.microsoft.com/office/powerpoint/2010/main" val="76521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50E86DED-9DBE-533E-356B-94D8CC55885B}"/>
            </a:ext>
          </a:extLst>
        </p:cNvPr>
        <p:cNvGrpSpPr/>
        <p:nvPr/>
      </p:nvGrpSpPr>
      <p:grpSpPr>
        <a:xfrm>
          <a:off x="0" y="0"/>
          <a:ext cx="0" cy="0"/>
          <a:chOff x="0" y="0"/>
          <a:chExt cx="0" cy="0"/>
        </a:xfrm>
      </p:grpSpPr>
      <p:sp>
        <p:nvSpPr>
          <p:cNvPr id="229" name="Google Shape;229;g12420fcadbf_0_17:notes">
            <a:extLst>
              <a:ext uri="{FF2B5EF4-FFF2-40B4-BE49-F238E27FC236}">
                <a16:creationId xmlns:a16="http://schemas.microsoft.com/office/drawing/2014/main" id="{BCD0E518-05B2-3277-3BBD-9E25D65D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a:extLst>
              <a:ext uri="{FF2B5EF4-FFF2-40B4-BE49-F238E27FC236}">
                <a16:creationId xmlns:a16="http://schemas.microsoft.com/office/drawing/2014/main" id="{DA894082-4E20-6462-7A9B-D30F461F3F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51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i="0" dirty="0"/>
              <a:t>This slide summarizes the results of the base model estimation.”</a:t>
            </a:r>
          </a:p>
          <a:p>
            <a:r>
              <a:rPr lang="en-GB" i="0" dirty="0"/>
              <a:t>“As expected, the </a:t>
            </a:r>
            <a:r>
              <a:rPr lang="en-GB" b="1" i="0" dirty="0"/>
              <a:t>size variable</a:t>
            </a:r>
            <a:r>
              <a:rPr lang="en-GB" i="0" dirty="0"/>
              <a:t> – total jobs in log form – plays a strong role. By taking the log, we account for diminishing marginal returns: once a zone is already very large, additional jobs don’t make it much more attractive.”</a:t>
            </a:r>
          </a:p>
          <a:p>
            <a:r>
              <a:rPr lang="en-GB" i="0" dirty="0"/>
              <a:t>“The coefficient is normalized to 1.0, meaning destinations with more jobs are directly more attractive.”</a:t>
            </a:r>
          </a:p>
          <a:p>
            <a:endParaRPr lang="en-GB" i="0" dirty="0"/>
          </a:p>
          <a:p>
            <a:endParaRPr lang="en-GB" i="0" dirty="0"/>
          </a:p>
          <a:p>
            <a:r>
              <a:rPr lang="en-GB" i="0" dirty="0"/>
              <a:t>“Travel time shows the expected negative and significant effect. A coefficient of -0.047 reflects clear disutility for longer commutes.”</a:t>
            </a:r>
          </a:p>
          <a:p>
            <a:r>
              <a:rPr lang="en-GB" i="0" dirty="0"/>
              <a:t>“Among the </a:t>
            </a:r>
            <a:r>
              <a:rPr lang="en-GB" b="1" i="0" dirty="0"/>
              <a:t>interaction terms</a:t>
            </a:r>
            <a:r>
              <a:rPr lang="en-GB" i="0" dirty="0"/>
              <a:t>, only gender × travel time is significant. This suggests men are more sensitive to travel time compared to women.”</a:t>
            </a:r>
          </a:p>
          <a:p>
            <a:r>
              <a:rPr lang="en-GB" i="0" dirty="0"/>
              <a:t>“Age interactions are negative too, hinting at higher sensitivity for older workers, </a:t>
            </a:r>
          </a:p>
          <a:p>
            <a:endParaRPr lang="en-GB" i="0" dirty="0"/>
          </a:p>
          <a:p>
            <a:r>
              <a:rPr lang="en-GB" i="0" dirty="0"/>
              <a:t>“Urbanity has a consistent effect: moderately urban destinations (levels 2–4) are preferred over the very highly urban reference category, while the least urban (level 5) is unattractive.”</a:t>
            </a:r>
          </a:p>
          <a:p>
            <a:endParaRPr lang="en-GB" i="0" dirty="0"/>
          </a:p>
          <a:p>
            <a:r>
              <a:rPr lang="en-GB" i="0" dirty="0"/>
              <a:t>“In terms of fit, the model reached a final log-likelihood of about -10,059 and a rho-squared of 0.24. This is a mediocre but acceptable performance given the complexity of around 1,500 alternatives.”</a:t>
            </a:r>
          </a:p>
          <a:p>
            <a:r>
              <a:rPr lang="en-GB" i="0" dirty="0"/>
              <a:t>“Estimation time was long – about 23 hours – which highlights the computational challenge of working with such a large choice set.</a:t>
            </a:r>
          </a:p>
        </p:txBody>
      </p:sp>
    </p:spTree>
    <p:extLst>
      <p:ext uri="{BB962C8B-B14F-4D97-AF65-F5344CB8AC3E}">
        <p14:creationId xmlns:p14="http://schemas.microsoft.com/office/powerpoint/2010/main" val="575808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solidFill>
                <a:srgbClr val="000000"/>
              </a:solidFill>
              <a:effectLst/>
              <a:latin typeface="Helvetica Neue" panose="02000503000000020004" pitchFamily="2" charset="0"/>
            </a:endParaRPr>
          </a:p>
          <a:p>
            <a:r>
              <a:rPr lang="en-GB" dirty="0"/>
              <a:t>The extended model improves significantly over the base specification.</a:t>
            </a:r>
            <a:br>
              <a:rPr lang="en-GB" dirty="0"/>
            </a:br>
            <a:r>
              <a:rPr lang="en-GB" dirty="0"/>
              <a:t>The final log-likelihood is minus nine thousand six hundred, with a rho-squared about twenty-four percent higher. This represents a clear gain in predictive accuracy.</a:t>
            </a:r>
          </a:p>
          <a:p>
            <a:r>
              <a:rPr lang="en-GB" dirty="0"/>
              <a:t>For travel time, both logarithmic and square root specifications were tested, following the Box–Cox results. However, the linear form provided the best performance and was retained.</a:t>
            </a:r>
          </a:p>
          <a:p>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 total jobs variable is now estimated instead of fixed. Its coefficient is less than one, In practice, this means that simply counting all jobs in a zone overestimates its attractiveness. Large zones may contain jobs that are not equally reachable or relevant. Total jobs captures mass; sector share captures match. </a:t>
            </a:r>
            <a:endParaRPr lang="en-GB" dirty="0">
              <a:solidFill>
                <a:srgbClr val="000000"/>
              </a:solidFill>
              <a:effectLst/>
              <a:latin typeface="Helvetica Neue" panose="02000503000000020004" pitchFamily="2" charset="0"/>
            </a:endParaRPr>
          </a:p>
          <a:p>
            <a:endParaRPr lang="en-GB" dirty="0"/>
          </a:p>
          <a:p>
            <a:r>
              <a:rPr lang="en-GB" dirty="0"/>
              <a:t>Sectoral job shares provide strong improvements. Workers are significantly more likely to choose destinations with higher concentrations of jobs in their own sector. For example, education has the largest effect with a coefficient of four point four two, followed by care, industry and construction, and office services. These effects are all positive and statistically significant.</a:t>
            </a:r>
          </a:p>
          <a:p>
            <a:endParaRPr lang="en-GB" dirty="0"/>
          </a:p>
          <a:p>
            <a:r>
              <a:rPr lang="en-GB" dirty="0"/>
              <a:t>Also in this model, we include additional interactions with travel time.</a:t>
            </a:r>
            <a:br>
              <a:rPr lang="en-GB" dirty="0"/>
            </a:br>
            <a:r>
              <a:rPr lang="en-GB" dirty="0"/>
              <a:t>Work flexibility reduces the sensitivity to travel time, meaning flexible workers are more willing to accept longer commutes.</a:t>
            </a:r>
          </a:p>
          <a:p>
            <a:r>
              <a:rPr lang="en-GB" dirty="0"/>
              <a:t>The presence of children increases the sensitivity to travel time. Parents are less likely to choose distant jobs, reflecting stronger constraints on daily schedules.</a:t>
            </a:r>
          </a:p>
          <a:p>
            <a:endParaRPr lang="en-GB"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294502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Elasticities show the relative importance of key variables. Total jobs remain dominant: a 1% increase raises the probability of choosing a destination by about 1.5 percent, reflecting diminishing returns.</a:t>
            </a:r>
          </a:p>
          <a:p>
            <a:r>
              <a:rPr lang="en-GB" dirty="0"/>
              <a:t>Sector-specific job shares reveal heterogeneous preferences. Education (4.42) is most sensitive, followed by care, office/services, and industry. These effects are strongest where sectors are geographically concentrated. Commerce, by contrast, is more evenly spread, so the effect is weaker when specially aggregated across multiple activities like retail shops, food stores, and supermarkets</a:t>
            </a:r>
          </a:p>
          <a:p>
            <a:endParaRPr lang="fa-I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Total jobs captures mass; sector share captures match. </a:t>
            </a:r>
          </a:p>
          <a:p>
            <a:endParaRPr lang="en-GB" dirty="0"/>
          </a:p>
          <a:p>
            <a:endParaRPr lang="en-GB" dirty="0"/>
          </a:p>
          <a:p>
            <a:r>
              <a:rPr lang="en-GB" dirty="0"/>
              <a:t>Travel time penalizes longer commutes in both models, but the enhanced model shows a stronger coefficient (-0.056), capturing greater overall sensitivity. Flexible workers without children are least sensitive to travel time, while non-flexible workers with children are most sensitive (-3.5), with the other groups in between.</a:t>
            </a:r>
          </a:p>
          <a:p>
            <a:r>
              <a:rPr lang="en-GB" dirty="0"/>
              <a:t>Overall, total employment drives most choices, while sectoral matching and demographic interactions improve realism, model fit, and predictive accuracy.</a:t>
            </a:r>
          </a:p>
        </p:txBody>
      </p:sp>
    </p:spTree>
    <p:extLst>
      <p:ext uri="{BB962C8B-B14F-4D97-AF65-F5344CB8AC3E}">
        <p14:creationId xmlns:p14="http://schemas.microsoft.com/office/powerpoint/2010/main" val="1873780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4800" dirty="0"/>
              <a:t>The improvements in accuracy might seem small at first glance. Top-1 accuracy increases from 7.4 to 10.8 percent in-sample and from 7.3 to 9.2 percent out-of-sample. Top-5 and Top-10 accuracy measure whether the observed destination is within the top 5 or 10 predicted alternatives, while city-level accuracy captures whether the predicted destination is in the correct municipality.</a:t>
            </a:r>
          </a:p>
          <a:p>
            <a:endParaRPr lang="en-GB" sz="4800" dirty="0"/>
          </a:p>
          <a:p>
            <a:r>
              <a:rPr lang="en-GB" sz="4800" dirty="0"/>
              <a:t>It’s important to note that in probabilistic models, there are different ways to measure fit to the data. Exact accuracy only counts a correct prediction if the highest-probability alternative exactly matches the chosen destination. </a:t>
            </a:r>
            <a:r>
              <a:rPr lang="en-GB" sz="4800" b="1" dirty="0"/>
              <a:t>In a spatial context,</a:t>
            </a:r>
            <a:r>
              <a:rPr lang="en-GB" sz="4800" dirty="0"/>
              <a:t> where many alternatives are correlated or close together, hitting the exact alternative is very difficult. That’s why broader measures like Top-5, Top-10, or city-level accuracy are used. More complex metrics could also account for how the model distributes probability across chosen destinations, not just the top choice.</a:t>
            </a:r>
          </a:p>
          <a:p>
            <a:endParaRPr lang="en-GB" sz="4800" dirty="0"/>
          </a:p>
          <a:p>
            <a:r>
              <a:rPr lang="en-GB" sz="4800" dirty="0"/>
              <a:t>These values are modest because each agent faces around 1,200 alternatives. By comparison, other studies with smaller choice sets of about 100 alternatives typically achieve around 30 percent Top-1 accuracy. Despite this, the enhanced model shows consistent relative improvements and maintains performance out-of-sample.</a:t>
            </a:r>
          </a:p>
          <a:p>
            <a:endParaRPr lang="en-GB" sz="4800" dirty="0"/>
          </a:p>
          <a:p>
            <a:endParaRPr lang="en-GB" sz="4800" dirty="0"/>
          </a:p>
          <a:p>
            <a:r>
              <a:rPr lang="en-GB" sz="4800" dirty="0"/>
              <a:t>The zone with highest assigned probability is within the city of the chosen destination</a:t>
            </a:r>
          </a:p>
        </p:txBody>
      </p:sp>
    </p:spTree>
    <p:extLst>
      <p:ext uri="{BB962C8B-B14F-4D97-AF65-F5344CB8AC3E}">
        <p14:creationId xmlns:p14="http://schemas.microsoft.com/office/powerpoint/2010/main" val="151722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 they’re both bad.</a:t>
            </a:r>
          </a:p>
          <a:p>
            <a:endParaRPr lang="en-GB" dirty="0"/>
          </a:p>
          <a:p>
            <a:r>
              <a:rPr lang="en-GB" dirty="0"/>
              <a:t>In both models, the predicted distribution of travel times is noticeably weaker compared to the actual observed data, particularly for longer commutes.</a:t>
            </a:r>
          </a:p>
          <a:p>
            <a:r>
              <a:rPr lang="en-GB" dirty="0"/>
              <a:t>The base model peaks sharply around 15 to 25 minutes and declines too quickly, meaning it essentially fails to represent medium- and long-distance commuters.</a:t>
            </a:r>
          </a:p>
          <a:p>
            <a:endParaRPr lang="en-GB" dirty="0"/>
          </a:p>
          <a:p>
            <a:r>
              <a:rPr lang="en-GB" dirty="0"/>
              <a:t>The enhanced model does a better job: the decline is smoother, the right tail is longer, and the mean and median values are closer to the observed distribution. One reason for this improvement is the </a:t>
            </a:r>
            <a:r>
              <a:rPr lang="en-GB" b="1" dirty="0"/>
              <a:t>work flexibility interaction</a:t>
            </a:r>
            <a:r>
              <a:rPr lang="en-GB" dirty="0"/>
              <a:t>. Its positive coefficient with travel time means that flexible workers are more willing to accept longer commutes compared to the average worker. This allows the model to better capture longer trips, which are underrepresented in the base model.</a:t>
            </a:r>
          </a:p>
          <a:p>
            <a:endParaRPr lang="en-GB" dirty="0"/>
          </a:p>
          <a:p>
            <a:r>
              <a:rPr lang="en-GB" dirty="0"/>
              <a:t>Still, both models underestimate the frequency of very long commutes. This opens up room for improvement, especially in how travel time is specified in the model and how heterogeneity in commuting </a:t>
            </a:r>
            <a:r>
              <a:rPr lang="en-GB" dirty="0" err="1"/>
              <a:t>behavior</a:t>
            </a:r>
            <a:r>
              <a:rPr lang="en-GB" dirty="0"/>
              <a:t> is captured.</a:t>
            </a:r>
          </a:p>
          <a:p>
            <a:endParaRPr lang="en-GB" dirty="0"/>
          </a:p>
          <a:p>
            <a:r>
              <a:rPr lang="en-GB" dirty="0"/>
              <a:t>Nearest optimal solution </a:t>
            </a:r>
          </a:p>
        </p:txBody>
      </p:sp>
    </p:spTree>
    <p:extLst>
      <p:ext uri="{BB962C8B-B14F-4D97-AF65-F5344CB8AC3E}">
        <p14:creationId xmlns:p14="http://schemas.microsoft.com/office/powerpoint/2010/main" val="2712509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ES" dirty="0"/>
              <a:t>This figures </a:t>
            </a:r>
            <a:r>
              <a:rPr lang="en-GB" dirty="0"/>
              <a:t>shows the average predicted workplace probabilities across zones in </a:t>
            </a:r>
            <a:r>
              <a:rPr lang="en-GB" dirty="0" err="1"/>
              <a:t>Overijssel</a:t>
            </a:r>
            <a:r>
              <a:rPr lang="en-GB" dirty="0"/>
              <a:t>. Probabilities are calculated only for feasible alternatives for each agent, meaning those zones available in their choice set.</a:t>
            </a:r>
          </a:p>
          <a:p>
            <a:endParaRPr lang="en-GB" dirty="0"/>
          </a:p>
          <a:p>
            <a:r>
              <a:rPr lang="en-GB" dirty="0"/>
              <a:t>In both models, the main cities receive the highest probabilities, reflecting the concentration of jobs in urban areas. However, the enhanced model distributes nonzero probabilities across a wider set of zones. This happens because sector-specific job shares allows the model to identify additional relevant opportunities for agents in different sectors.</a:t>
            </a:r>
            <a:endParaRPr lang="fa-IR" dirty="0"/>
          </a:p>
          <a:p>
            <a:endParaRPr lang="en-GB" dirty="0"/>
          </a:p>
          <a:p>
            <a:r>
              <a:rPr lang="en-GB" dirty="0"/>
              <a:t>As a result, the enhanced model produces a more realistic spatial pattern. While dominant employment </a:t>
            </a:r>
            <a:r>
              <a:rPr lang="en-GB" dirty="0" err="1"/>
              <a:t>centers</a:t>
            </a:r>
            <a:r>
              <a:rPr lang="en-GB" dirty="0"/>
              <a:t> remain prominent, the model now better represents the diversity of feasible destinations, making it more useful for policy analysis and scenario evaluation where probability assignment matters.</a:t>
            </a:r>
          </a:p>
          <a:p>
            <a:endParaRPr lang="en-ES" dirty="0"/>
          </a:p>
        </p:txBody>
      </p:sp>
    </p:spTree>
    <p:extLst>
      <p:ext uri="{BB962C8B-B14F-4D97-AF65-F5344CB8AC3E}">
        <p14:creationId xmlns:p14="http://schemas.microsoft.com/office/powerpoint/2010/main" val="253936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3FFAC790-1637-6406-7FEA-B53BE83FBA83}"/>
            </a:ext>
          </a:extLst>
        </p:cNvPr>
        <p:cNvGrpSpPr/>
        <p:nvPr/>
      </p:nvGrpSpPr>
      <p:grpSpPr>
        <a:xfrm>
          <a:off x="0" y="0"/>
          <a:ext cx="0" cy="0"/>
          <a:chOff x="0" y="0"/>
          <a:chExt cx="0" cy="0"/>
        </a:xfrm>
      </p:grpSpPr>
      <p:sp>
        <p:nvSpPr>
          <p:cNvPr id="229" name="Google Shape;229;g12420fcadbf_0_17:notes">
            <a:extLst>
              <a:ext uri="{FF2B5EF4-FFF2-40B4-BE49-F238E27FC236}">
                <a16:creationId xmlns:a16="http://schemas.microsoft.com/office/drawing/2014/main" id="{E0DEF28E-951E-2FBF-86A5-B1F20C227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a:extLst>
              <a:ext uri="{FF2B5EF4-FFF2-40B4-BE49-F238E27FC236}">
                <a16:creationId xmlns:a16="http://schemas.microsoft.com/office/drawing/2014/main" id="{224D179D-7FD6-C12F-E2B5-ECAD04AFB8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593075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study has several limitations.</a:t>
            </a:r>
          </a:p>
          <a:p>
            <a:endParaRPr lang="en-GB" dirty="0"/>
          </a:p>
          <a:p>
            <a:r>
              <a:rPr lang="en-GB" dirty="0"/>
              <a:t>First, the spatial units. Using PC4 administrative zones may misalign model alternatives with how agents actually perceive or use space. Administrative boundaries often fragment functionally integrated areas, creating alternatives that appear distinct in the model but not to real decision-makers. Aggregation can also introduce errors.</a:t>
            </a:r>
          </a:p>
          <a:p>
            <a:r>
              <a:rPr lang="en-GB" dirty="0"/>
              <a:t>Second, sector representation. Employment is unevenly distributed across sectors, categories are over-aggregated, and broad sectors hide heterogeneity that could influence model </a:t>
            </a:r>
            <a:r>
              <a:rPr lang="en-GB" dirty="0" err="1"/>
              <a:t>behavior</a:t>
            </a:r>
            <a:r>
              <a:rPr lang="en-GB" dirty="0"/>
              <a:t>.</a:t>
            </a:r>
          </a:p>
          <a:p>
            <a:r>
              <a:rPr lang="en-GB" dirty="0"/>
              <a:t>Finally, choice set size. With around 1,200 alternatives per agent, the choice set is very large. This increases computational demand and can produce unrealistic predictions. Systematic reduction of the choice set would improve feasibility for large-scale applications.”</a:t>
            </a:r>
          </a:p>
          <a:p>
            <a:endParaRPr lang="en-ES" dirty="0"/>
          </a:p>
        </p:txBody>
      </p:sp>
    </p:spTree>
    <p:extLst>
      <p:ext uri="{BB962C8B-B14F-4D97-AF65-F5344CB8AC3E}">
        <p14:creationId xmlns:p14="http://schemas.microsoft.com/office/powerpoint/2010/main" val="396099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One key methodological limitation concerns the model structure and the IIA assumption. The multinomial logit assumes Independence of Irrelevant Alternatives, meaning that a change in one alternative proportionally affects all others.</a:t>
            </a:r>
          </a:p>
          <a:p>
            <a:endParaRPr lang="en-GB" dirty="0"/>
          </a:p>
          <a:p>
            <a:r>
              <a:rPr lang="en-GB" dirty="0"/>
              <a:t>For example, consider three workplace destinations: one PC4 zone in central Amsterdam with 5,000 jobs and two adjacent PC4 zones in Utrecht with 1,000 jobs each. If one Utrecht zone improves accessibility by a new highway, the MNL model would redistribute commuters proportionally from all zones, including Amsterdam.</a:t>
            </a:r>
          </a:p>
          <a:p>
            <a:endParaRPr lang="en-GB" dirty="0"/>
          </a:p>
          <a:p>
            <a:r>
              <a:rPr lang="en-GB" dirty="0"/>
              <a:t>In reality, the two Utrecht zones share local characteristics, amenities, city functions, making them closer substitutes for each other than for Amsterdam. A more realistic model would capture stronger competition within the city.</a:t>
            </a:r>
          </a:p>
          <a:p>
            <a:endParaRPr lang="en-GB" dirty="0"/>
          </a:p>
          <a:p>
            <a:r>
              <a:rPr lang="en-GB" dirty="0"/>
              <a:t>Using a nested logit structure, with cities as higher-level nests and PC4 zones as lower-level alternatives, could better reflect these substitution patterns.</a:t>
            </a:r>
          </a:p>
          <a:p>
            <a:endParaRPr lang="en-ES" dirty="0"/>
          </a:p>
        </p:txBody>
      </p:sp>
    </p:spTree>
    <p:extLst>
      <p:ext uri="{BB962C8B-B14F-4D97-AF65-F5344CB8AC3E}">
        <p14:creationId xmlns:p14="http://schemas.microsoft.com/office/powerpoint/2010/main" val="659338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second methodological limitation concerns capacity constraints and one-sided matching. Our model treats </a:t>
            </a:r>
            <a:r>
              <a:rPr lang="en-GB" b="1" dirty="0"/>
              <a:t>destination</a:t>
            </a:r>
            <a:r>
              <a:rPr lang="en-GB" dirty="0"/>
              <a:t> </a:t>
            </a:r>
            <a:r>
              <a:rPr lang="en-GB" b="1" dirty="0"/>
              <a:t>attractiveness only from the worker’s perspective</a:t>
            </a:r>
            <a:r>
              <a:rPr lang="en-GB" dirty="0"/>
              <a:t>, ignoring limits on how many people a destination can realistically accommodate. This can lead to unrealistic clustering at popular zones.</a:t>
            </a:r>
          </a:p>
          <a:p>
            <a:endParaRPr lang="en-GB" dirty="0"/>
          </a:p>
          <a:p>
            <a:r>
              <a:rPr lang="en-GB" dirty="0"/>
              <a:t>In simulation frameworks, this is often addressed with shadow prices</a:t>
            </a:r>
            <a:r>
              <a:rPr lang="en-GB" b="1" dirty="0"/>
              <a:t>. Shadow pricing is a post-estimation adjustment </a:t>
            </a:r>
            <a:r>
              <a:rPr lang="en-GB" dirty="0"/>
              <a:t>where destination utilities are modified based on their capacity. </a:t>
            </a:r>
          </a:p>
          <a:p>
            <a:r>
              <a:rPr lang="en-GB" dirty="0"/>
              <a:t>In simple terms: we first estimate the unconstrained model, sum predicted flows for each destination, compare them to actual capacities, compute a correction factor, called the shadow price, and then adjust the utilities iteratively until flows match capacity.</a:t>
            </a:r>
          </a:p>
          <a:p>
            <a:endParaRPr lang="en-GB" dirty="0"/>
          </a:p>
          <a:p>
            <a:r>
              <a:rPr lang="en-GB" dirty="0"/>
              <a:t>Importantly, shadow pricing must be integrated into </a:t>
            </a:r>
            <a:r>
              <a:rPr lang="en-GB" b="1" dirty="0"/>
              <a:t>aggregated flows across all synthetic agents</a:t>
            </a:r>
            <a:r>
              <a:rPr lang="en-GB" dirty="0"/>
              <a:t> in the model. It cannot be applied only using survey data, because survey data alone does not capture the full distribution of travel demand across the population.</a:t>
            </a:r>
          </a:p>
          <a:p>
            <a:endParaRPr lang="en-GB" dirty="0"/>
          </a:p>
          <a:p>
            <a:r>
              <a:rPr lang="en-GB" dirty="0"/>
              <a:t>We did not implement shadow pricing here due to lack of reliable capacity data at the necessary resolution, high computational demands, and because our focus was on improving </a:t>
            </a:r>
            <a:r>
              <a:rPr lang="en-GB" dirty="0" err="1"/>
              <a:t>behavioral</a:t>
            </a:r>
            <a:r>
              <a:rPr lang="en-GB" dirty="0"/>
              <a:t> specification and variable selection rather than fully balanced forecasts.</a:t>
            </a:r>
          </a:p>
        </p:txBody>
      </p:sp>
    </p:spTree>
    <p:extLst>
      <p:ext uri="{BB962C8B-B14F-4D97-AF65-F5344CB8AC3E}">
        <p14:creationId xmlns:p14="http://schemas.microsoft.com/office/powerpoint/2010/main" val="1537771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The finding of this study can be extended to other modes as I think the suggested improvements are quite </a:t>
            </a:r>
            <a:r>
              <a:rPr lang="en-GB" b="0" dirty="0" err="1"/>
              <a:t>independant</a:t>
            </a:r>
            <a:r>
              <a:rPr lang="en-GB" b="0" dirty="0"/>
              <a:t> to the car use.</a:t>
            </a:r>
          </a:p>
          <a:p>
            <a:endParaRPr lang="en-GB" b="1" dirty="0"/>
          </a:p>
          <a:p>
            <a:endParaRPr lang="en-GB" b="1" dirty="0"/>
          </a:p>
          <a:p>
            <a:r>
              <a:rPr lang="en-GB" b="1" dirty="0"/>
              <a:t>Add activity &amp; time constraints</a:t>
            </a:r>
            <a:br>
              <a:rPr lang="en-GB" dirty="0"/>
            </a:br>
            <a:r>
              <a:rPr lang="en-GB" dirty="0"/>
              <a:t>Model destinations as part of a person’s whole-day schedule. Require that a chosen workplace fits the worker’s time window (start/end times) and in interaction with other trips. </a:t>
            </a:r>
          </a:p>
          <a:p>
            <a:r>
              <a:rPr lang="en-GB" b="1" dirty="0"/>
              <a:t>Limit alternatives — top-K + probabilistic sampling</a:t>
            </a:r>
            <a:br>
              <a:rPr lang="en-GB" dirty="0"/>
            </a:br>
            <a:r>
              <a:rPr lang="en-GB" dirty="0"/>
              <a:t>Reduce enormous choice sets by keeping the K most plausible alternatives (by distance/attractiveness) for each agent, then add a few additional alternatives sampled proportional to attractiveness. This hybrid keeps the most likely zones while preserving variety and avoids bias from only deterministic selection. The result is much faster estimation with minimal loss in realism.</a:t>
            </a:r>
          </a:p>
          <a:p>
            <a:r>
              <a:rPr lang="en-GB" b="1" dirty="0"/>
              <a:t>Latent classes for commuter types</a:t>
            </a:r>
            <a:br>
              <a:rPr lang="en-GB" dirty="0"/>
            </a:br>
            <a:r>
              <a:rPr lang="en-GB" dirty="0"/>
              <a:t>Estimate a small number of discrete segments (e.g., flexible workers, constrained parents, sector-matchers) with their own parameters. This captures systematic heterogeneity so the model doesn’t force one parameter set on everyone. </a:t>
            </a:r>
          </a:p>
          <a:p>
            <a:endParaRPr lang="en-GB" dirty="0"/>
          </a:p>
          <a:p>
            <a:r>
              <a:rPr lang="en-GB" b="1" dirty="0"/>
              <a:t>Use ML (gradient-boosted trees) to discover useful patterns</a:t>
            </a:r>
            <a:r>
              <a:rPr lang="en-GB" dirty="0"/>
              <a:t> — e.g., </a:t>
            </a:r>
            <a:r>
              <a:rPr lang="en-GB" b="1" dirty="0"/>
              <a:t>non-linear effects and interactions </a:t>
            </a:r>
            <a:r>
              <a:rPr lang="en-GB" dirty="0"/>
              <a:t>(sector × travel time) that the choice model can then include. finds complex patterns in the data by fitting many small decision trees sequentially — each new tree corrects prior errors. </a:t>
            </a:r>
            <a:r>
              <a:rPr lang="en-GB" b="1" dirty="0"/>
              <a:t>We use them not to replace the choice model but to </a:t>
            </a:r>
            <a:r>
              <a:rPr lang="en-GB" b="1" i="1" dirty="0"/>
              <a:t>discover</a:t>
            </a:r>
            <a:r>
              <a:rPr lang="en-GB" b="1" dirty="0"/>
              <a:t> which variables, transformations, or interactions matter most. </a:t>
            </a:r>
          </a:p>
          <a:p>
            <a:endParaRPr lang="en-GB" b="1" dirty="0"/>
          </a:p>
          <a:p>
            <a:r>
              <a:rPr lang="en-GB" dirty="0"/>
              <a:t>For example, a GBT may reveal that the effect of travel time differs strongly by sector; we can then create a simple interaction term (</a:t>
            </a:r>
            <a:r>
              <a:rPr lang="en-GB" dirty="0" err="1"/>
              <a:t>sector_share</a:t>
            </a:r>
            <a:r>
              <a:rPr lang="en-GB" dirty="0"/>
              <a:t> × </a:t>
            </a:r>
            <a:r>
              <a:rPr lang="en-GB" dirty="0" err="1"/>
              <a:t>travel_time</a:t>
            </a:r>
            <a:r>
              <a:rPr lang="en-GB" dirty="0"/>
              <a:t>) for the multinomial logit. This way we keep the model interpretable while capturing the important non-linearities the ML found.</a:t>
            </a:r>
          </a:p>
        </p:txBody>
      </p:sp>
    </p:spTree>
    <p:extLst>
      <p:ext uri="{BB962C8B-B14F-4D97-AF65-F5344CB8AC3E}">
        <p14:creationId xmlns:p14="http://schemas.microsoft.com/office/powerpoint/2010/main" val="3787754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6897C22-866F-7F35-544A-2E9F08003DBA}"/>
            </a:ext>
          </a:extLst>
        </p:cNvPr>
        <p:cNvGrpSpPr/>
        <p:nvPr/>
      </p:nvGrpSpPr>
      <p:grpSpPr>
        <a:xfrm>
          <a:off x="0" y="0"/>
          <a:ext cx="0" cy="0"/>
          <a:chOff x="0" y="0"/>
          <a:chExt cx="0" cy="0"/>
        </a:xfrm>
      </p:grpSpPr>
      <p:sp>
        <p:nvSpPr>
          <p:cNvPr id="229" name="Google Shape;229;g12420fcadbf_0_17:notes">
            <a:extLst>
              <a:ext uri="{FF2B5EF4-FFF2-40B4-BE49-F238E27FC236}">
                <a16:creationId xmlns:a16="http://schemas.microsoft.com/office/drawing/2014/main" id="{3EB190B7-C12D-8246-1A42-AA0F1612D0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a:extLst>
              <a:ext uri="{FF2B5EF4-FFF2-40B4-BE49-F238E27FC236}">
                <a16:creationId xmlns:a16="http://schemas.microsoft.com/office/drawing/2014/main" id="{DB9BB2B1-2316-A2FB-9C60-F7D8D8C6B8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ES" sz="1100" dirty="0">
                <a:solidFill>
                  <a:schemeClr val="bg1"/>
                </a:solidFill>
                <a:latin typeface="Karla" pitchFamily="2" charset="77"/>
              </a:rPr>
              <a:t>Thanks to Welcoming </a:t>
            </a:r>
            <a:r>
              <a:rPr lang="en-ES" sz="1100" b="1" dirty="0">
                <a:solidFill>
                  <a:srgbClr val="C00000"/>
                </a:solidFill>
                <a:latin typeface="Karla" pitchFamily="2" charset="77"/>
              </a:rPr>
              <a:t>Goudappel group</a:t>
            </a:r>
            <a:r>
              <a:rPr lang="en-ES" sz="1100" dirty="0">
                <a:solidFill>
                  <a:schemeClr val="bg1"/>
                </a:solidFill>
                <a:latin typeface="Karla" pitchFamily="2" charset="77"/>
              </a:rPr>
              <a:t>, specially Tanja and Johan who were paitient and supportive along the whole process.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7975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a:extLst>
            <a:ext uri="{FF2B5EF4-FFF2-40B4-BE49-F238E27FC236}">
              <a16:creationId xmlns:a16="http://schemas.microsoft.com/office/drawing/2014/main" id="{D073A005-5F59-E325-93E1-CD08D3176304}"/>
            </a:ext>
          </a:extLst>
        </p:cNvPr>
        <p:cNvGrpSpPr/>
        <p:nvPr/>
      </p:nvGrpSpPr>
      <p:grpSpPr>
        <a:xfrm>
          <a:off x="0" y="0"/>
          <a:ext cx="0" cy="0"/>
          <a:chOff x="0" y="0"/>
          <a:chExt cx="0" cy="0"/>
        </a:xfrm>
      </p:grpSpPr>
      <p:sp>
        <p:nvSpPr>
          <p:cNvPr id="189" name="Google Shape;189;gdffe5a3af5_0_1098:notes">
            <a:extLst>
              <a:ext uri="{FF2B5EF4-FFF2-40B4-BE49-F238E27FC236}">
                <a16:creationId xmlns:a16="http://schemas.microsoft.com/office/drawing/2014/main" id="{6F90A55A-67EA-3156-08E0-89FB71C06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ffe5a3af5_0_1098:notes">
            <a:extLst>
              <a:ext uri="{FF2B5EF4-FFF2-40B4-BE49-F238E27FC236}">
                <a16:creationId xmlns:a16="http://schemas.microsoft.com/office/drawing/2014/main" id="{2DD68D4E-59EF-B158-A4AC-29D1139F3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42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a:extLst>
            <a:ext uri="{FF2B5EF4-FFF2-40B4-BE49-F238E27FC236}">
              <a16:creationId xmlns:a16="http://schemas.microsoft.com/office/drawing/2014/main" id="{BCF0526F-991A-0976-302C-59BFB4FE0E74}"/>
            </a:ext>
          </a:extLst>
        </p:cNvPr>
        <p:cNvGrpSpPr/>
        <p:nvPr/>
      </p:nvGrpSpPr>
      <p:grpSpPr>
        <a:xfrm>
          <a:off x="0" y="0"/>
          <a:ext cx="0" cy="0"/>
          <a:chOff x="0" y="0"/>
          <a:chExt cx="0" cy="0"/>
        </a:xfrm>
      </p:grpSpPr>
      <p:sp>
        <p:nvSpPr>
          <p:cNvPr id="334" name="Google Shape;334;ge0a8b09948_0_1365:notes">
            <a:extLst>
              <a:ext uri="{FF2B5EF4-FFF2-40B4-BE49-F238E27FC236}">
                <a16:creationId xmlns:a16="http://schemas.microsoft.com/office/drawing/2014/main" id="{0B657AA4-A6D2-AAD2-EEB9-3ADF875AF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0a8b09948_0_1365:notes">
            <a:extLst>
              <a:ext uri="{FF2B5EF4-FFF2-40B4-BE49-F238E27FC236}">
                <a16:creationId xmlns:a16="http://schemas.microsoft.com/office/drawing/2014/main" id="{150CCB6F-398D-9DE7-B419-9F75FF8F09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motivation behind this work lies in the increasing complexity of travel </a:t>
            </a:r>
            <a:r>
              <a:rPr lang="en-GB" dirty="0" err="1"/>
              <a:t>behavior</a:t>
            </a:r>
            <a:r>
              <a:rPr lang="en-GB" dirty="0"/>
              <a:t> in the Netherlands, with urbanization, economic growth, and changing patterns after COVID-19. That require advanced tools for policy evaluation and infrastructure planning.</a:t>
            </a:r>
            <a:endParaRPr dirty="0"/>
          </a:p>
        </p:txBody>
      </p:sp>
    </p:spTree>
    <p:extLst>
      <p:ext uri="{BB962C8B-B14F-4D97-AF65-F5344CB8AC3E}">
        <p14:creationId xmlns:p14="http://schemas.microsoft.com/office/powerpoint/2010/main" val="354248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Travel demand models are designed to predict travel patterns in a geographical context and to replicate reality as closely as possible. Beyond the models, simulation packages can assign these predicted travel patterns to the transport network, which makes them powerful tools for policy analysis and infrastructure planning.</a:t>
            </a:r>
          </a:p>
          <a:p>
            <a:endParaRPr lang="en-GB" dirty="0"/>
          </a:p>
          <a:p>
            <a:r>
              <a:rPr lang="en-GB" dirty="0"/>
              <a:t>For this study, the main focus is on improving the prediction of work trips by car t. Since 2019, the car has consistently held the largest share of work trips, and it continues to be the dominant mode today. This makes it particularly important to capture car-based work travel as accurately as possible.</a:t>
            </a:r>
          </a:p>
        </p:txBody>
      </p:sp>
    </p:spTree>
    <p:extLst>
      <p:ext uri="{BB962C8B-B14F-4D97-AF65-F5344CB8AC3E}">
        <p14:creationId xmlns:p14="http://schemas.microsoft.com/office/powerpoint/2010/main" val="2819562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Octavius follows a four-step framework to model travel </a:t>
            </a:r>
            <a:r>
              <a:rPr lang="en-GB" dirty="0" err="1"/>
              <a:t>behavior</a:t>
            </a:r>
            <a:r>
              <a:rPr lang="en-GB" dirty="0"/>
              <a:t>:</a:t>
            </a:r>
          </a:p>
          <a:p>
            <a:r>
              <a:rPr lang="en-GB" dirty="0"/>
              <a:t>First, the </a:t>
            </a:r>
            <a:r>
              <a:rPr lang="en-GB" b="1" dirty="0"/>
              <a:t>Population Synthesizer</a:t>
            </a:r>
            <a:r>
              <a:rPr lang="en-GB" dirty="0"/>
              <a:t> generates synthetic individuals and households for each zone, considering 180 person types and 216 household types.</a:t>
            </a:r>
          </a:p>
          <a:p>
            <a:r>
              <a:rPr lang="en-GB" dirty="0"/>
              <a:t>Second, </a:t>
            </a:r>
            <a:r>
              <a:rPr lang="en-GB" b="1" dirty="0"/>
              <a:t>Tour Generation</a:t>
            </a:r>
            <a:r>
              <a:rPr lang="en-GB" dirty="0"/>
              <a:t> predicts daily tours, sequences of the trips</a:t>
            </a:r>
          </a:p>
          <a:p>
            <a:r>
              <a:rPr lang="en-GB" dirty="0"/>
              <a:t>Third, the </a:t>
            </a:r>
            <a:r>
              <a:rPr lang="en-GB" b="1" dirty="0"/>
              <a:t>Destination Choice</a:t>
            </a:r>
            <a:r>
              <a:rPr lang="en-GB" dirty="0"/>
              <a:t> module assigns zones to each trip, conditional on the tour type, mode, and origin. There are 26 main destination choice models for different mode, purpose combinations. This module is the main focus of my study, as it determines where people go for work trips.</a:t>
            </a:r>
          </a:p>
          <a:p>
            <a:r>
              <a:rPr lang="en-GB" dirty="0"/>
              <a:t>Finally, </a:t>
            </a:r>
            <a:r>
              <a:rPr lang="en-GB" b="1" dirty="0"/>
              <a:t>Mode Choice</a:t>
            </a:r>
            <a:r>
              <a:rPr lang="en-GB" dirty="0"/>
              <a:t> determines the travel mode for each tour using multinomial logit models.”</a:t>
            </a:r>
          </a:p>
          <a:p>
            <a:pPr>
              <a:buNone/>
            </a:pPr>
            <a:endParaRPr lang="en-US" dirty="0">
              <a:latin typeface="Calibri"/>
              <a:ea typeface="Calibri"/>
              <a:cs typeface="Calibri"/>
            </a:endParaRPr>
          </a:p>
        </p:txBody>
      </p:sp>
    </p:spTree>
    <p:extLst>
      <p:ext uri="{BB962C8B-B14F-4D97-AF65-F5344CB8AC3E}">
        <p14:creationId xmlns:p14="http://schemas.microsoft.com/office/powerpoint/2010/main" val="19437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main research question of this study asks how destination choice models for car-based work trips can be improved to enhance predictive accuracy, while remaining computationally feasible for large-scale planning.</a:t>
            </a:r>
          </a:p>
          <a:p>
            <a:endParaRPr lang="en-GB" dirty="0"/>
          </a:p>
          <a:p>
            <a:r>
              <a:rPr lang="en-GB" dirty="0"/>
              <a:t>The main problem over reliance of the current models on total number of jobs in a zone as the only attraction variable that can lead to </a:t>
            </a:r>
            <a:r>
              <a:rPr lang="en-GB" dirty="0" err="1"/>
              <a:t>overassignment</a:t>
            </a:r>
            <a:r>
              <a:rPr lang="en-GB" dirty="0"/>
              <a:t> of the flows to already </a:t>
            </a:r>
            <a:r>
              <a:rPr lang="en-GB" dirty="0" err="1"/>
              <a:t>polular</a:t>
            </a:r>
            <a:r>
              <a:rPr lang="en-GB" dirty="0"/>
              <a:t> destinations.</a:t>
            </a:r>
          </a:p>
          <a:p>
            <a:endParaRPr lang="en-GB" dirty="0"/>
          </a:p>
          <a:p>
            <a:endParaRPr lang="en-GB" dirty="0"/>
          </a:p>
          <a:p>
            <a:r>
              <a:rPr lang="en-GB" dirty="0"/>
              <a:t>To answer this question, the study focuses on four key objectives:</a:t>
            </a:r>
          </a:p>
          <a:p>
            <a:r>
              <a:rPr lang="en-GB" dirty="0"/>
              <a:t>First, to </a:t>
            </a:r>
            <a:r>
              <a:rPr lang="en-GB" b="1" dirty="0"/>
              <a:t>identify relevant explanatory variables</a:t>
            </a:r>
            <a:r>
              <a:rPr lang="en-GB" dirty="0"/>
              <a:t> that capture travel </a:t>
            </a:r>
            <a:r>
              <a:rPr lang="en-GB" dirty="0" err="1"/>
              <a:t>behavior</a:t>
            </a:r>
            <a:r>
              <a:rPr lang="en-GB" dirty="0"/>
              <a:t> accurately.</a:t>
            </a:r>
          </a:p>
          <a:p>
            <a:r>
              <a:rPr lang="en-GB" dirty="0"/>
              <a:t>Second, to </a:t>
            </a:r>
            <a:r>
              <a:rPr lang="en-GB" b="1" dirty="0"/>
              <a:t>specify an appropriate destination choice model</a:t>
            </a:r>
            <a:r>
              <a:rPr lang="en-GB" dirty="0"/>
              <a:t> that balances realism and simplicity.</a:t>
            </a:r>
          </a:p>
          <a:p>
            <a:r>
              <a:rPr lang="en-GB" dirty="0"/>
              <a:t>Third, to </a:t>
            </a:r>
            <a:r>
              <a:rPr lang="en-GB" b="1" dirty="0"/>
              <a:t>integrate multiple data sources</a:t>
            </a:r>
            <a:r>
              <a:rPr lang="en-GB" dirty="0"/>
              <a:t>, including demographic and travel survey data, to better represent the population.</a:t>
            </a:r>
          </a:p>
          <a:p>
            <a:r>
              <a:rPr lang="en-GB" dirty="0"/>
              <a:t>Finally, to </a:t>
            </a:r>
            <a:r>
              <a:rPr lang="en-GB" b="1" dirty="0"/>
              <a:t>evaluate the model performance</a:t>
            </a:r>
            <a:r>
              <a:rPr lang="en-GB" dirty="0"/>
              <a:t>, both in-sample and out-of-sample, to ensure reliability for planning applications.”</a:t>
            </a:r>
          </a:p>
        </p:txBody>
      </p:sp>
    </p:spTree>
    <p:extLst>
      <p:ext uri="{BB962C8B-B14F-4D97-AF65-F5344CB8AC3E}">
        <p14:creationId xmlns:p14="http://schemas.microsoft.com/office/powerpoint/2010/main" val="260492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B8D4121-039B-4D03-F883-14FE26EC8773}"/>
            </a:ext>
          </a:extLst>
        </p:cNvPr>
        <p:cNvGrpSpPr/>
        <p:nvPr/>
      </p:nvGrpSpPr>
      <p:grpSpPr>
        <a:xfrm>
          <a:off x="0" y="0"/>
          <a:ext cx="0" cy="0"/>
          <a:chOff x="0" y="0"/>
          <a:chExt cx="0" cy="0"/>
        </a:xfrm>
      </p:grpSpPr>
      <p:sp>
        <p:nvSpPr>
          <p:cNvPr id="229" name="Google Shape;229;g12420fcadbf_0_17:notes">
            <a:extLst>
              <a:ext uri="{FF2B5EF4-FFF2-40B4-BE49-F238E27FC236}">
                <a16:creationId xmlns:a16="http://schemas.microsoft.com/office/drawing/2014/main" id="{7024FBA3-615D-47EC-7CD3-AE1E95256E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420fcadbf_0_17:notes">
            <a:extLst>
              <a:ext uri="{FF2B5EF4-FFF2-40B4-BE49-F238E27FC236}">
                <a16:creationId xmlns:a16="http://schemas.microsoft.com/office/drawing/2014/main" id="{3DFF01FC-2CB1-9B8E-6DAA-128ED2D74C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08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6A0EA400-1B82-BB73-785F-1A263C2E7B9B}"/>
            </a:ext>
          </a:extLst>
        </p:cNvPr>
        <p:cNvGrpSpPr/>
        <p:nvPr/>
      </p:nvGrpSpPr>
      <p:grpSpPr>
        <a:xfrm>
          <a:off x="0" y="0"/>
          <a:ext cx="0" cy="0"/>
          <a:chOff x="0" y="0"/>
          <a:chExt cx="0" cy="0"/>
        </a:xfrm>
      </p:grpSpPr>
      <p:sp>
        <p:nvSpPr>
          <p:cNvPr id="238" name="Google Shape;238;gddd26cc8a4_0_80:notes">
            <a:extLst>
              <a:ext uri="{FF2B5EF4-FFF2-40B4-BE49-F238E27FC236}">
                <a16:creationId xmlns:a16="http://schemas.microsoft.com/office/drawing/2014/main" id="{FC49DCEF-E2CF-A3CC-4EB5-BC624A5931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dd26cc8a4_0_80:notes">
            <a:extLst>
              <a:ext uri="{FF2B5EF4-FFF2-40B4-BE49-F238E27FC236}">
                <a16:creationId xmlns:a16="http://schemas.microsoft.com/office/drawing/2014/main" id="{BD093292-5EE4-8036-9935-4839454250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Initially, </a:t>
            </a:r>
            <a:r>
              <a:rPr lang="en-GB" b="1" dirty="0"/>
              <a:t>aggregated four-step models</a:t>
            </a:r>
            <a:r>
              <a:rPr lang="en-GB" dirty="0"/>
              <a:t> focused on </a:t>
            </a:r>
            <a:r>
              <a:rPr lang="en-GB" b="1" dirty="0">
                <a:solidFill>
                  <a:srgbClr val="C00000"/>
                </a:solidFill>
              </a:rPr>
              <a:t>predicting flows between zones </a:t>
            </a:r>
            <a:r>
              <a:rPr lang="en-GB" dirty="0"/>
              <a:t>without capturing individual choices.</a:t>
            </a:r>
          </a:p>
          <a:p>
            <a:r>
              <a:rPr lang="en-GB" dirty="0"/>
              <a:t>Next, </a:t>
            </a:r>
            <a:r>
              <a:rPr lang="en-GB" b="1" dirty="0"/>
              <a:t>disaggregated choice-based models</a:t>
            </a:r>
            <a:r>
              <a:rPr lang="en-GB" dirty="0"/>
              <a:t> allowed for </a:t>
            </a:r>
            <a:r>
              <a:rPr lang="en-GB" dirty="0" err="1"/>
              <a:t>modeling</a:t>
            </a:r>
            <a:r>
              <a:rPr lang="en-GB" dirty="0"/>
              <a:t> </a:t>
            </a:r>
            <a:r>
              <a:rPr lang="en-GB" b="1" dirty="0">
                <a:solidFill>
                  <a:srgbClr val="C00000"/>
                </a:solidFill>
              </a:rPr>
              <a:t>individual decision-making, </a:t>
            </a:r>
            <a:r>
              <a:rPr lang="en-GB" dirty="0"/>
              <a:t>introducing more </a:t>
            </a:r>
            <a:r>
              <a:rPr lang="en-GB" dirty="0" err="1"/>
              <a:t>behavioral</a:t>
            </a:r>
            <a:r>
              <a:rPr lang="en-GB" dirty="0"/>
              <a:t> realism.</a:t>
            </a:r>
          </a:p>
          <a:p>
            <a:r>
              <a:rPr lang="en-GB" b="1" dirty="0"/>
              <a:t>Activity-based models</a:t>
            </a:r>
            <a:r>
              <a:rPr lang="en-GB" dirty="0"/>
              <a:t> further advanced this by simulating </a:t>
            </a:r>
            <a:r>
              <a:rPr lang="en-GB" b="1" dirty="0"/>
              <a:t>sequences of trips and activities over the day</a:t>
            </a:r>
            <a:r>
              <a:rPr lang="en-GB" dirty="0"/>
              <a:t>, capturing </a:t>
            </a:r>
            <a:r>
              <a:rPr lang="en-GB" b="1" dirty="0"/>
              <a:t>interactions between trips</a:t>
            </a:r>
            <a:r>
              <a:rPr lang="en-GB" dirty="0"/>
              <a:t>.</a:t>
            </a:r>
          </a:p>
          <a:p>
            <a:r>
              <a:rPr lang="en-GB" dirty="0"/>
              <a:t>Most recently, </a:t>
            </a:r>
            <a:r>
              <a:rPr lang="en-GB" b="1" dirty="0"/>
              <a:t>data-driven and machine learning approaches</a:t>
            </a:r>
            <a:r>
              <a:rPr lang="en-GB" dirty="0"/>
              <a:t> have emerged, using large datasets to learn travel patterns directly, often improving predictive accuracy but sometimes sacrificing interpretability.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1099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497395"/>
            <a:ext cx="5892300" cy="28209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121395"/>
            <a:ext cx="38520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167"/>
        <p:cNvGrpSpPr/>
        <p:nvPr/>
      </p:nvGrpSpPr>
      <p:grpSpPr>
        <a:xfrm>
          <a:off x="0" y="0"/>
          <a:ext cx="0" cy="0"/>
          <a:chOff x="0" y="0"/>
          <a:chExt cx="0" cy="0"/>
        </a:xfrm>
      </p:grpSpPr>
      <p:sp>
        <p:nvSpPr>
          <p:cNvPr id="168" name="Google Shape;168;p32"/>
          <p:cNvSpPr/>
          <p:nvPr/>
        </p:nvSpPr>
        <p:spPr>
          <a:xfrm>
            <a:off x="-1800" y="3607575"/>
            <a:ext cx="9147600" cy="153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6553800" y="181200"/>
            <a:ext cx="2590200" cy="14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170"/>
        <p:cNvGrpSpPr/>
        <p:nvPr/>
      </p:nvGrpSpPr>
      <p:grpSpPr>
        <a:xfrm>
          <a:off x="0" y="0"/>
          <a:ext cx="0" cy="0"/>
          <a:chOff x="0" y="0"/>
          <a:chExt cx="0" cy="0"/>
        </a:xfrm>
      </p:grpSpPr>
      <p:sp>
        <p:nvSpPr>
          <p:cNvPr id="171" name="Google Shape;171;p33"/>
          <p:cNvSpPr/>
          <p:nvPr/>
        </p:nvSpPr>
        <p:spPr>
          <a:xfrm>
            <a:off x="7235324" y="1241500"/>
            <a:ext cx="1190700" cy="392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8_1_1">
    <p:bg>
      <p:bgPr>
        <a:solidFill>
          <a:schemeClr val="lt1"/>
        </a:solidFill>
        <a:effectLst/>
      </p:bgPr>
    </p:bg>
    <p:spTree>
      <p:nvGrpSpPr>
        <p:cNvPr id="1" name="Shape 172"/>
        <p:cNvGrpSpPr/>
        <p:nvPr/>
      </p:nvGrpSpPr>
      <p:grpSpPr>
        <a:xfrm>
          <a:off x="0" y="0"/>
          <a:ext cx="0" cy="0"/>
          <a:chOff x="0" y="0"/>
          <a:chExt cx="0" cy="0"/>
        </a:xfrm>
      </p:grpSpPr>
      <p:sp>
        <p:nvSpPr>
          <p:cNvPr id="173" name="Google Shape;173;p34"/>
          <p:cNvSpPr/>
          <p:nvPr/>
        </p:nvSpPr>
        <p:spPr>
          <a:xfrm>
            <a:off x="0" y="1108125"/>
            <a:ext cx="5800800" cy="128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622275" y="2596475"/>
            <a:ext cx="2801700" cy="111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7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5622275" y="3946100"/>
            <a:ext cx="2658600" cy="6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 name="Google Shape;14;p3"/>
          <p:cNvSpPr txBox="1">
            <a:spLocks noGrp="1"/>
          </p:cNvSpPr>
          <p:nvPr>
            <p:ph type="title" idx="2" hasCustomPrompt="1"/>
          </p:nvPr>
        </p:nvSpPr>
        <p:spPr>
          <a:xfrm>
            <a:off x="5622275" y="1210050"/>
            <a:ext cx="1728900" cy="1188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7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12700"/>
            <a:ext cx="67857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18" name="Google Shape;18;p4"/>
          <p:cNvSpPr/>
          <p:nvPr/>
        </p:nvSpPr>
        <p:spPr>
          <a:xfrm>
            <a:off x="6551500" y="186206"/>
            <a:ext cx="2590200" cy="14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p:nvPr/>
        </p:nvSpPr>
        <p:spPr>
          <a:xfrm>
            <a:off x="0" y="181206"/>
            <a:ext cx="2590200" cy="14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895775" y="1447800"/>
            <a:ext cx="3521100" cy="76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9"/>
          <p:cNvSpPr txBox="1">
            <a:spLocks noGrp="1"/>
          </p:cNvSpPr>
          <p:nvPr>
            <p:ph type="subTitle" idx="1"/>
          </p:nvPr>
        </p:nvSpPr>
        <p:spPr>
          <a:xfrm>
            <a:off x="4572000" y="2038000"/>
            <a:ext cx="3844800" cy="179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8724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3"/>
          <p:cNvSpPr txBox="1">
            <a:spLocks noGrp="1"/>
          </p:cNvSpPr>
          <p:nvPr>
            <p:ph type="title" idx="2"/>
          </p:nvPr>
        </p:nvSpPr>
        <p:spPr>
          <a:xfrm>
            <a:off x="713224"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 name="Google Shape;46;p13"/>
          <p:cNvSpPr txBox="1">
            <a:spLocks noGrp="1"/>
          </p:cNvSpPr>
          <p:nvPr>
            <p:ph type="subTitle" idx="1"/>
          </p:nvPr>
        </p:nvSpPr>
        <p:spPr>
          <a:xfrm>
            <a:off x="713224"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3"/>
          </p:nvPr>
        </p:nvSpPr>
        <p:spPr>
          <a:xfrm>
            <a:off x="713224" y="33052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 name="Google Shape;48;p13"/>
          <p:cNvSpPr txBox="1">
            <a:spLocks noGrp="1"/>
          </p:cNvSpPr>
          <p:nvPr>
            <p:ph type="subTitle" idx="4"/>
          </p:nvPr>
        </p:nvSpPr>
        <p:spPr>
          <a:xfrm>
            <a:off x="713224" y="3739388"/>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5"/>
          </p:nvPr>
        </p:nvSpPr>
        <p:spPr>
          <a:xfrm>
            <a:off x="3419251" y="33052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 name="Google Shape;50;p13"/>
          <p:cNvSpPr txBox="1">
            <a:spLocks noGrp="1"/>
          </p:cNvSpPr>
          <p:nvPr>
            <p:ph type="subTitle" idx="6"/>
          </p:nvPr>
        </p:nvSpPr>
        <p:spPr>
          <a:xfrm>
            <a:off x="3419251" y="3739388"/>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7"/>
          </p:nvPr>
        </p:nvSpPr>
        <p:spPr>
          <a:xfrm>
            <a:off x="3419251"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 name="Google Shape;52;p13"/>
          <p:cNvSpPr txBox="1">
            <a:spLocks noGrp="1"/>
          </p:cNvSpPr>
          <p:nvPr>
            <p:ph type="subTitle" idx="8"/>
          </p:nvPr>
        </p:nvSpPr>
        <p:spPr>
          <a:xfrm>
            <a:off x="3419251"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9"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13" hasCustomPrompt="1"/>
          </p:nvPr>
        </p:nvSpPr>
        <p:spPr>
          <a:xfrm>
            <a:off x="4121401" y="2891000"/>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14" hasCustomPrompt="1"/>
          </p:nvPr>
        </p:nvSpPr>
        <p:spPr>
          <a:xfrm>
            <a:off x="1415374" y="2891000"/>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15"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16"/>
          </p:nvPr>
        </p:nvSpPr>
        <p:spPr>
          <a:xfrm>
            <a:off x="6125276" y="33052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 name="Google Shape;58;p13"/>
          <p:cNvSpPr txBox="1">
            <a:spLocks noGrp="1"/>
          </p:cNvSpPr>
          <p:nvPr>
            <p:ph type="subTitle" idx="17"/>
          </p:nvPr>
        </p:nvSpPr>
        <p:spPr>
          <a:xfrm>
            <a:off x="6125276" y="3739388"/>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18"/>
          </p:nvPr>
        </p:nvSpPr>
        <p:spPr>
          <a:xfrm>
            <a:off x="6125276" y="17590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 name="Google Shape;60;p13"/>
          <p:cNvSpPr txBox="1">
            <a:spLocks noGrp="1"/>
          </p:cNvSpPr>
          <p:nvPr>
            <p:ph type="subTitle" idx="19"/>
          </p:nvPr>
        </p:nvSpPr>
        <p:spPr>
          <a:xfrm>
            <a:off x="6125276"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20" hasCustomPrompt="1"/>
          </p:nvPr>
        </p:nvSpPr>
        <p:spPr>
          <a:xfrm>
            <a:off x="6827426" y="2891000"/>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21"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0" y="1582675"/>
            <a:ext cx="368700" cy="356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503575" y="540000"/>
            <a:ext cx="4920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4"/>
          <p:cNvSpPr txBox="1">
            <a:spLocks noGrp="1"/>
          </p:cNvSpPr>
          <p:nvPr>
            <p:ph type="subTitle" idx="1"/>
          </p:nvPr>
        </p:nvSpPr>
        <p:spPr>
          <a:xfrm>
            <a:off x="3503575" y="1553404"/>
            <a:ext cx="2315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solidFill>
                  <a:schemeClr val="lt1"/>
                </a:solidFill>
                <a:latin typeface="Epilogue"/>
                <a:ea typeface="Epilogue"/>
                <a:cs typeface="Epilogue"/>
                <a:sym typeface="Epilogue"/>
              </a:defRPr>
            </a:lvl1pPr>
            <a:lvl2pPr lvl="1" algn="ctr" rtl="0">
              <a:spcBef>
                <a:spcPts val="0"/>
              </a:spcBef>
              <a:spcAft>
                <a:spcPts val="0"/>
              </a:spcAft>
              <a:buNone/>
              <a:defRPr sz="2000">
                <a:solidFill>
                  <a:schemeClr val="lt1"/>
                </a:solidFill>
                <a:latin typeface="Epilogue"/>
                <a:ea typeface="Epilogue"/>
                <a:cs typeface="Epilogue"/>
                <a:sym typeface="Epilogue"/>
              </a:defRPr>
            </a:lvl2pPr>
            <a:lvl3pPr lvl="2" algn="ctr" rtl="0">
              <a:spcBef>
                <a:spcPts val="0"/>
              </a:spcBef>
              <a:spcAft>
                <a:spcPts val="0"/>
              </a:spcAft>
              <a:buNone/>
              <a:defRPr sz="2000">
                <a:solidFill>
                  <a:schemeClr val="lt1"/>
                </a:solidFill>
                <a:latin typeface="Epilogue"/>
                <a:ea typeface="Epilogue"/>
                <a:cs typeface="Epilogue"/>
                <a:sym typeface="Epilogue"/>
              </a:defRPr>
            </a:lvl3pPr>
            <a:lvl4pPr lvl="3" algn="ctr" rtl="0">
              <a:spcBef>
                <a:spcPts val="0"/>
              </a:spcBef>
              <a:spcAft>
                <a:spcPts val="0"/>
              </a:spcAft>
              <a:buNone/>
              <a:defRPr sz="2000">
                <a:solidFill>
                  <a:schemeClr val="lt1"/>
                </a:solidFill>
                <a:latin typeface="Epilogue"/>
                <a:ea typeface="Epilogue"/>
                <a:cs typeface="Epilogue"/>
                <a:sym typeface="Epilogue"/>
              </a:defRPr>
            </a:lvl4pPr>
            <a:lvl5pPr lvl="4" algn="ctr" rtl="0">
              <a:spcBef>
                <a:spcPts val="0"/>
              </a:spcBef>
              <a:spcAft>
                <a:spcPts val="0"/>
              </a:spcAft>
              <a:buNone/>
              <a:defRPr sz="2000">
                <a:solidFill>
                  <a:schemeClr val="lt1"/>
                </a:solidFill>
                <a:latin typeface="Epilogue"/>
                <a:ea typeface="Epilogue"/>
                <a:cs typeface="Epilogue"/>
                <a:sym typeface="Epilogue"/>
              </a:defRPr>
            </a:lvl5pPr>
            <a:lvl6pPr lvl="5" algn="ctr" rtl="0">
              <a:spcBef>
                <a:spcPts val="0"/>
              </a:spcBef>
              <a:spcAft>
                <a:spcPts val="0"/>
              </a:spcAft>
              <a:buNone/>
              <a:defRPr sz="2000">
                <a:solidFill>
                  <a:schemeClr val="lt1"/>
                </a:solidFill>
                <a:latin typeface="Epilogue"/>
                <a:ea typeface="Epilogue"/>
                <a:cs typeface="Epilogue"/>
                <a:sym typeface="Epilogue"/>
              </a:defRPr>
            </a:lvl6pPr>
            <a:lvl7pPr lvl="6" algn="ctr" rtl="0">
              <a:spcBef>
                <a:spcPts val="0"/>
              </a:spcBef>
              <a:spcAft>
                <a:spcPts val="0"/>
              </a:spcAft>
              <a:buNone/>
              <a:defRPr sz="2000">
                <a:solidFill>
                  <a:schemeClr val="lt1"/>
                </a:solidFill>
                <a:latin typeface="Epilogue"/>
                <a:ea typeface="Epilogue"/>
                <a:cs typeface="Epilogue"/>
                <a:sym typeface="Epilogue"/>
              </a:defRPr>
            </a:lvl7pPr>
            <a:lvl8pPr lvl="7" algn="ctr" rtl="0">
              <a:spcBef>
                <a:spcPts val="0"/>
              </a:spcBef>
              <a:spcAft>
                <a:spcPts val="0"/>
              </a:spcAft>
              <a:buNone/>
              <a:defRPr sz="2000">
                <a:solidFill>
                  <a:schemeClr val="lt1"/>
                </a:solidFill>
                <a:latin typeface="Epilogue"/>
                <a:ea typeface="Epilogue"/>
                <a:cs typeface="Epilogue"/>
                <a:sym typeface="Epilogue"/>
              </a:defRPr>
            </a:lvl8pPr>
            <a:lvl9pPr lvl="8" algn="ctr" rtl="0">
              <a:spcBef>
                <a:spcPts val="0"/>
              </a:spcBef>
              <a:spcAft>
                <a:spcPts val="0"/>
              </a:spcAft>
              <a:buNone/>
              <a:defRPr sz="2000">
                <a:solidFill>
                  <a:schemeClr val="lt1"/>
                </a:solidFill>
                <a:latin typeface="Epilogue"/>
                <a:ea typeface="Epilogue"/>
                <a:cs typeface="Epilogue"/>
                <a:sym typeface="Epilogue"/>
              </a:defRPr>
            </a:lvl9pPr>
          </a:lstStyle>
          <a:p>
            <a:endParaRPr/>
          </a:p>
        </p:txBody>
      </p:sp>
      <p:sp>
        <p:nvSpPr>
          <p:cNvPr id="109" name="Google Shape;109;p24"/>
          <p:cNvSpPr txBox="1">
            <a:spLocks noGrp="1"/>
          </p:cNvSpPr>
          <p:nvPr>
            <p:ph type="subTitle" idx="2"/>
          </p:nvPr>
        </p:nvSpPr>
        <p:spPr>
          <a:xfrm>
            <a:off x="3503575" y="1991855"/>
            <a:ext cx="23154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10" name="Google Shape;110;p24"/>
          <p:cNvSpPr txBox="1">
            <a:spLocks noGrp="1"/>
          </p:cNvSpPr>
          <p:nvPr>
            <p:ph type="subTitle" idx="3"/>
          </p:nvPr>
        </p:nvSpPr>
        <p:spPr>
          <a:xfrm>
            <a:off x="6103276" y="1553404"/>
            <a:ext cx="2326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solidFill>
                  <a:schemeClr val="lt1"/>
                </a:solidFill>
                <a:latin typeface="Epilogue"/>
                <a:ea typeface="Epilogue"/>
                <a:cs typeface="Epilogue"/>
                <a:sym typeface="Epilogue"/>
              </a:defRPr>
            </a:lvl1pPr>
            <a:lvl2pPr lvl="1" algn="ctr" rtl="0">
              <a:spcBef>
                <a:spcPts val="0"/>
              </a:spcBef>
              <a:spcAft>
                <a:spcPts val="0"/>
              </a:spcAft>
              <a:buNone/>
              <a:defRPr sz="2000">
                <a:solidFill>
                  <a:schemeClr val="lt1"/>
                </a:solidFill>
                <a:latin typeface="Epilogue"/>
                <a:ea typeface="Epilogue"/>
                <a:cs typeface="Epilogue"/>
                <a:sym typeface="Epilogue"/>
              </a:defRPr>
            </a:lvl2pPr>
            <a:lvl3pPr lvl="2" algn="ctr" rtl="0">
              <a:spcBef>
                <a:spcPts val="0"/>
              </a:spcBef>
              <a:spcAft>
                <a:spcPts val="0"/>
              </a:spcAft>
              <a:buNone/>
              <a:defRPr sz="2000">
                <a:solidFill>
                  <a:schemeClr val="lt1"/>
                </a:solidFill>
                <a:latin typeface="Epilogue"/>
                <a:ea typeface="Epilogue"/>
                <a:cs typeface="Epilogue"/>
                <a:sym typeface="Epilogue"/>
              </a:defRPr>
            </a:lvl3pPr>
            <a:lvl4pPr lvl="3" algn="ctr" rtl="0">
              <a:spcBef>
                <a:spcPts val="0"/>
              </a:spcBef>
              <a:spcAft>
                <a:spcPts val="0"/>
              </a:spcAft>
              <a:buNone/>
              <a:defRPr sz="2000">
                <a:solidFill>
                  <a:schemeClr val="lt1"/>
                </a:solidFill>
                <a:latin typeface="Epilogue"/>
                <a:ea typeface="Epilogue"/>
                <a:cs typeface="Epilogue"/>
                <a:sym typeface="Epilogue"/>
              </a:defRPr>
            </a:lvl4pPr>
            <a:lvl5pPr lvl="4" algn="ctr" rtl="0">
              <a:spcBef>
                <a:spcPts val="0"/>
              </a:spcBef>
              <a:spcAft>
                <a:spcPts val="0"/>
              </a:spcAft>
              <a:buNone/>
              <a:defRPr sz="2000">
                <a:solidFill>
                  <a:schemeClr val="lt1"/>
                </a:solidFill>
                <a:latin typeface="Epilogue"/>
                <a:ea typeface="Epilogue"/>
                <a:cs typeface="Epilogue"/>
                <a:sym typeface="Epilogue"/>
              </a:defRPr>
            </a:lvl5pPr>
            <a:lvl6pPr lvl="5" algn="ctr" rtl="0">
              <a:spcBef>
                <a:spcPts val="0"/>
              </a:spcBef>
              <a:spcAft>
                <a:spcPts val="0"/>
              </a:spcAft>
              <a:buNone/>
              <a:defRPr sz="2000">
                <a:solidFill>
                  <a:schemeClr val="lt1"/>
                </a:solidFill>
                <a:latin typeface="Epilogue"/>
                <a:ea typeface="Epilogue"/>
                <a:cs typeface="Epilogue"/>
                <a:sym typeface="Epilogue"/>
              </a:defRPr>
            </a:lvl6pPr>
            <a:lvl7pPr lvl="6" algn="ctr" rtl="0">
              <a:spcBef>
                <a:spcPts val="0"/>
              </a:spcBef>
              <a:spcAft>
                <a:spcPts val="0"/>
              </a:spcAft>
              <a:buNone/>
              <a:defRPr sz="2000">
                <a:solidFill>
                  <a:schemeClr val="lt1"/>
                </a:solidFill>
                <a:latin typeface="Epilogue"/>
                <a:ea typeface="Epilogue"/>
                <a:cs typeface="Epilogue"/>
                <a:sym typeface="Epilogue"/>
              </a:defRPr>
            </a:lvl7pPr>
            <a:lvl8pPr lvl="7" algn="ctr" rtl="0">
              <a:spcBef>
                <a:spcPts val="0"/>
              </a:spcBef>
              <a:spcAft>
                <a:spcPts val="0"/>
              </a:spcAft>
              <a:buNone/>
              <a:defRPr sz="2000">
                <a:solidFill>
                  <a:schemeClr val="lt1"/>
                </a:solidFill>
                <a:latin typeface="Epilogue"/>
                <a:ea typeface="Epilogue"/>
                <a:cs typeface="Epilogue"/>
                <a:sym typeface="Epilogue"/>
              </a:defRPr>
            </a:lvl8pPr>
            <a:lvl9pPr lvl="8" algn="ctr" rtl="0">
              <a:spcBef>
                <a:spcPts val="0"/>
              </a:spcBef>
              <a:spcAft>
                <a:spcPts val="0"/>
              </a:spcAft>
              <a:buNone/>
              <a:defRPr sz="2000">
                <a:solidFill>
                  <a:schemeClr val="lt1"/>
                </a:solidFill>
                <a:latin typeface="Epilogue"/>
                <a:ea typeface="Epilogue"/>
                <a:cs typeface="Epilogue"/>
                <a:sym typeface="Epilogue"/>
              </a:defRPr>
            </a:lvl9pPr>
          </a:lstStyle>
          <a:p>
            <a:endParaRPr/>
          </a:p>
        </p:txBody>
      </p:sp>
      <p:sp>
        <p:nvSpPr>
          <p:cNvPr id="111" name="Google Shape;111;p24"/>
          <p:cNvSpPr txBox="1">
            <a:spLocks noGrp="1"/>
          </p:cNvSpPr>
          <p:nvPr>
            <p:ph type="subTitle" idx="4"/>
          </p:nvPr>
        </p:nvSpPr>
        <p:spPr>
          <a:xfrm>
            <a:off x="6103280" y="1991855"/>
            <a:ext cx="23262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12" name="Google Shape;112;p24"/>
          <p:cNvSpPr txBox="1">
            <a:spLocks noGrp="1"/>
          </p:cNvSpPr>
          <p:nvPr>
            <p:ph type="subTitle" idx="5"/>
          </p:nvPr>
        </p:nvSpPr>
        <p:spPr>
          <a:xfrm>
            <a:off x="3503575" y="3021207"/>
            <a:ext cx="23133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solidFill>
                  <a:schemeClr val="lt1"/>
                </a:solidFill>
                <a:latin typeface="Epilogue"/>
                <a:ea typeface="Epilogue"/>
                <a:cs typeface="Epilogue"/>
                <a:sym typeface="Epilogue"/>
              </a:defRPr>
            </a:lvl1pPr>
            <a:lvl2pPr lvl="1" algn="ctr" rtl="0">
              <a:spcBef>
                <a:spcPts val="0"/>
              </a:spcBef>
              <a:spcAft>
                <a:spcPts val="0"/>
              </a:spcAft>
              <a:buNone/>
              <a:defRPr sz="2000">
                <a:solidFill>
                  <a:schemeClr val="lt1"/>
                </a:solidFill>
                <a:latin typeface="Epilogue"/>
                <a:ea typeface="Epilogue"/>
                <a:cs typeface="Epilogue"/>
                <a:sym typeface="Epilogue"/>
              </a:defRPr>
            </a:lvl2pPr>
            <a:lvl3pPr lvl="2" algn="ctr" rtl="0">
              <a:spcBef>
                <a:spcPts val="0"/>
              </a:spcBef>
              <a:spcAft>
                <a:spcPts val="0"/>
              </a:spcAft>
              <a:buNone/>
              <a:defRPr sz="2000">
                <a:solidFill>
                  <a:schemeClr val="lt1"/>
                </a:solidFill>
                <a:latin typeface="Epilogue"/>
                <a:ea typeface="Epilogue"/>
                <a:cs typeface="Epilogue"/>
                <a:sym typeface="Epilogue"/>
              </a:defRPr>
            </a:lvl3pPr>
            <a:lvl4pPr lvl="3" algn="ctr" rtl="0">
              <a:spcBef>
                <a:spcPts val="0"/>
              </a:spcBef>
              <a:spcAft>
                <a:spcPts val="0"/>
              </a:spcAft>
              <a:buNone/>
              <a:defRPr sz="2000">
                <a:solidFill>
                  <a:schemeClr val="lt1"/>
                </a:solidFill>
                <a:latin typeface="Epilogue"/>
                <a:ea typeface="Epilogue"/>
                <a:cs typeface="Epilogue"/>
                <a:sym typeface="Epilogue"/>
              </a:defRPr>
            </a:lvl4pPr>
            <a:lvl5pPr lvl="4" algn="ctr" rtl="0">
              <a:spcBef>
                <a:spcPts val="0"/>
              </a:spcBef>
              <a:spcAft>
                <a:spcPts val="0"/>
              </a:spcAft>
              <a:buNone/>
              <a:defRPr sz="2000">
                <a:solidFill>
                  <a:schemeClr val="lt1"/>
                </a:solidFill>
                <a:latin typeface="Epilogue"/>
                <a:ea typeface="Epilogue"/>
                <a:cs typeface="Epilogue"/>
                <a:sym typeface="Epilogue"/>
              </a:defRPr>
            </a:lvl5pPr>
            <a:lvl6pPr lvl="5" algn="ctr" rtl="0">
              <a:spcBef>
                <a:spcPts val="0"/>
              </a:spcBef>
              <a:spcAft>
                <a:spcPts val="0"/>
              </a:spcAft>
              <a:buNone/>
              <a:defRPr sz="2000">
                <a:solidFill>
                  <a:schemeClr val="lt1"/>
                </a:solidFill>
                <a:latin typeface="Epilogue"/>
                <a:ea typeface="Epilogue"/>
                <a:cs typeface="Epilogue"/>
                <a:sym typeface="Epilogue"/>
              </a:defRPr>
            </a:lvl6pPr>
            <a:lvl7pPr lvl="6" algn="ctr" rtl="0">
              <a:spcBef>
                <a:spcPts val="0"/>
              </a:spcBef>
              <a:spcAft>
                <a:spcPts val="0"/>
              </a:spcAft>
              <a:buNone/>
              <a:defRPr sz="2000">
                <a:solidFill>
                  <a:schemeClr val="lt1"/>
                </a:solidFill>
                <a:latin typeface="Epilogue"/>
                <a:ea typeface="Epilogue"/>
                <a:cs typeface="Epilogue"/>
                <a:sym typeface="Epilogue"/>
              </a:defRPr>
            </a:lvl7pPr>
            <a:lvl8pPr lvl="7" algn="ctr" rtl="0">
              <a:spcBef>
                <a:spcPts val="0"/>
              </a:spcBef>
              <a:spcAft>
                <a:spcPts val="0"/>
              </a:spcAft>
              <a:buNone/>
              <a:defRPr sz="2000">
                <a:solidFill>
                  <a:schemeClr val="lt1"/>
                </a:solidFill>
                <a:latin typeface="Epilogue"/>
                <a:ea typeface="Epilogue"/>
                <a:cs typeface="Epilogue"/>
                <a:sym typeface="Epilogue"/>
              </a:defRPr>
            </a:lvl8pPr>
            <a:lvl9pPr lvl="8" algn="ctr" rtl="0">
              <a:spcBef>
                <a:spcPts val="0"/>
              </a:spcBef>
              <a:spcAft>
                <a:spcPts val="0"/>
              </a:spcAft>
              <a:buNone/>
              <a:defRPr sz="2000">
                <a:solidFill>
                  <a:schemeClr val="lt1"/>
                </a:solidFill>
                <a:latin typeface="Epilogue"/>
                <a:ea typeface="Epilogue"/>
                <a:cs typeface="Epilogue"/>
                <a:sym typeface="Epilogue"/>
              </a:defRPr>
            </a:lvl9pPr>
          </a:lstStyle>
          <a:p>
            <a:endParaRPr/>
          </a:p>
        </p:txBody>
      </p:sp>
      <p:sp>
        <p:nvSpPr>
          <p:cNvPr id="113" name="Google Shape;113;p24"/>
          <p:cNvSpPr txBox="1">
            <a:spLocks noGrp="1"/>
          </p:cNvSpPr>
          <p:nvPr>
            <p:ph type="subTitle" idx="6"/>
          </p:nvPr>
        </p:nvSpPr>
        <p:spPr>
          <a:xfrm>
            <a:off x="3503575" y="3457436"/>
            <a:ext cx="23133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
        <p:nvSpPr>
          <p:cNvPr id="114" name="Google Shape;114;p24"/>
          <p:cNvSpPr txBox="1">
            <a:spLocks noGrp="1"/>
          </p:cNvSpPr>
          <p:nvPr>
            <p:ph type="subTitle" idx="7"/>
          </p:nvPr>
        </p:nvSpPr>
        <p:spPr>
          <a:xfrm>
            <a:off x="6103278" y="3021206"/>
            <a:ext cx="2326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solidFill>
                  <a:schemeClr val="lt1"/>
                </a:solidFill>
                <a:latin typeface="Epilogue"/>
                <a:ea typeface="Epilogue"/>
                <a:cs typeface="Epilogue"/>
                <a:sym typeface="Epilogue"/>
              </a:defRPr>
            </a:lvl1pPr>
            <a:lvl2pPr lvl="1" algn="ctr" rtl="0">
              <a:spcBef>
                <a:spcPts val="0"/>
              </a:spcBef>
              <a:spcAft>
                <a:spcPts val="0"/>
              </a:spcAft>
              <a:buNone/>
              <a:defRPr sz="2000">
                <a:solidFill>
                  <a:schemeClr val="lt1"/>
                </a:solidFill>
                <a:latin typeface="Epilogue"/>
                <a:ea typeface="Epilogue"/>
                <a:cs typeface="Epilogue"/>
                <a:sym typeface="Epilogue"/>
              </a:defRPr>
            </a:lvl2pPr>
            <a:lvl3pPr lvl="2" algn="ctr" rtl="0">
              <a:spcBef>
                <a:spcPts val="0"/>
              </a:spcBef>
              <a:spcAft>
                <a:spcPts val="0"/>
              </a:spcAft>
              <a:buNone/>
              <a:defRPr sz="2000">
                <a:solidFill>
                  <a:schemeClr val="lt1"/>
                </a:solidFill>
                <a:latin typeface="Epilogue"/>
                <a:ea typeface="Epilogue"/>
                <a:cs typeface="Epilogue"/>
                <a:sym typeface="Epilogue"/>
              </a:defRPr>
            </a:lvl3pPr>
            <a:lvl4pPr lvl="3" algn="ctr" rtl="0">
              <a:spcBef>
                <a:spcPts val="0"/>
              </a:spcBef>
              <a:spcAft>
                <a:spcPts val="0"/>
              </a:spcAft>
              <a:buNone/>
              <a:defRPr sz="2000">
                <a:solidFill>
                  <a:schemeClr val="lt1"/>
                </a:solidFill>
                <a:latin typeface="Epilogue"/>
                <a:ea typeface="Epilogue"/>
                <a:cs typeface="Epilogue"/>
                <a:sym typeface="Epilogue"/>
              </a:defRPr>
            </a:lvl4pPr>
            <a:lvl5pPr lvl="4" algn="ctr" rtl="0">
              <a:spcBef>
                <a:spcPts val="0"/>
              </a:spcBef>
              <a:spcAft>
                <a:spcPts val="0"/>
              </a:spcAft>
              <a:buNone/>
              <a:defRPr sz="2000">
                <a:solidFill>
                  <a:schemeClr val="lt1"/>
                </a:solidFill>
                <a:latin typeface="Epilogue"/>
                <a:ea typeface="Epilogue"/>
                <a:cs typeface="Epilogue"/>
                <a:sym typeface="Epilogue"/>
              </a:defRPr>
            </a:lvl5pPr>
            <a:lvl6pPr lvl="5" algn="ctr" rtl="0">
              <a:spcBef>
                <a:spcPts val="0"/>
              </a:spcBef>
              <a:spcAft>
                <a:spcPts val="0"/>
              </a:spcAft>
              <a:buNone/>
              <a:defRPr sz="2000">
                <a:solidFill>
                  <a:schemeClr val="lt1"/>
                </a:solidFill>
                <a:latin typeface="Epilogue"/>
                <a:ea typeface="Epilogue"/>
                <a:cs typeface="Epilogue"/>
                <a:sym typeface="Epilogue"/>
              </a:defRPr>
            </a:lvl6pPr>
            <a:lvl7pPr lvl="6" algn="ctr" rtl="0">
              <a:spcBef>
                <a:spcPts val="0"/>
              </a:spcBef>
              <a:spcAft>
                <a:spcPts val="0"/>
              </a:spcAft>
              <a:buNone/>
              <a:defRPr sz="2000">
                <a:solidFill>
                  <a:schemeClr val="lt1"/>
                </a:solidFill>
                <a:latin typeface="Epilogue"/>
                <a:ea typeface="Epilogue"/>
                <a:cs typeface="Epilogue"/>
                <a:sym typeface="Epilogue"/>
              </a:defRPr>
            </a:lvl7pPr>
            <a:lvl8pPr lvl="7" algn="ctr" rtl="0">
              <a:spcBef>
                <a:spcPts val="0"/>
              </a:spcBef>
              <a:spcAft>
                <a:spcPts val="0"/>
              </a:spcAft>
              <a:buNone/>
              <a:defRPr sz="2000">
                <a:solidFill>
                  <a:schemeClr val="lt1"/>
                </a:solidFill>
                <a:latin typeface="Epilogue"/>
                <a:ea typeface="Epilogue"/>
                <a:cs typeface="Epilogue"/>
                <a:sym typeface="Epilogue"/>
              </a:defRPr>
            </a:lvl8pPr>
            <a:lvl9pPr lvl="8" algn="ctr" rtl="0">
              <a:spcBef>
                <a:spcPts val="0"/>
              </a:spcBef>
              <a:spcAft>
                <a:spcPts val="0"/>
              </a:spcAft>
              <a:buNone/>
              <a:defRPr sz="2000">
                <a:solidFill>
                  <a:schemeClr val="lt1"/>
                </a:solidFill>
                <a:latin typeface="Epilogue"/>
                <a:ea typeface="Epilogue"/>
                <a:cs typeface="Epilogue"/>
                <a:sym typeface="Epilogue"/>
              </a:defRPr>
            </a:lvl9pPr>
          </a:lstStyle>
          <a:p>
            <a:endParaRPr/>
          </a:p>
        </p:txBody>
      </p:sp>
      <p:sp>
        <p:nvSpPr>
          <p:cNvPr id="115" name="Google Shape;115;p24"/>
          <p:cNvSpPr txBox="1">
            <a:spLocks noGrp="1"/>
          </p:cNvSpPr>
          <p:nvPr>
            <p:ph type="subTitle" idx="8"/>
          </p:nvPr>
        </p:nvSpPr>
        <p:spPr>
          <a:xfrm>
            <a:off x="6103280" y="3457436"/>
            <a:ext cx="23262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solidFill>
                  <a:schemeClr val="lt1"/>
                </a:solidFill>
              </a:defRPr>
            </a:lvl2pPr>
            <a:lvl3pPr lvl="2" algn="ctr" rtl="0">
              <a:spcBef>
                <a:spcPts val="0"/>
              </a:spcBef>
              <a:spcAft>
                <a:spcPts val="0"/>
              </a:spcAft>
              <a:buNone/>
              <a:defRPr>
                <a:solidFill>
                  <a:schemeClr val="lt1"/>
                </a:solidFill>
              </a:defRPr>
            </a:lvl3pPr>
            <a:lvl4pPr lvl="3" algn="ctr" rtl="0">
              <a:spcBef>
                <a:spcPts val="0"/>
              </a:spcBef>
              <a:spcAft>
                <a:spcPts val="0"/>
              </a:spcAft>
              <a:buNone/>
              <a:defRPr>
                <a:solidFill>
                  <a:schemeClr val="lt1"/>
                </a:solidFill>
              </a:defRPr>
            </a:lvl4pPr>
            <a:lvl5pPr lvl="4" algn="ctr" rtl="0">
              <a:spcBef>
                <a:spcPts val="0"/>
              </a:spcBef>
              <a:spcAft>
                <a:spcPts val="0"/>
              </a:spcAft>
              <a:buNone/>
              <a:defRPr>
                <a:solidFill>
                  <a:schemeClr val="lt1"/>
                </a:solidFill>
              </a:defRPr>
            </a:lvl5pPr>
            <a:lvl6pPr lvl="5" algn="ctr" rtl="0">
              <a:spcBef>
                <a:spcPts val="0"/>
              </a:spcBef>
              <a:spcAft>
                <a:spcPts val="0"/>
              </a:spcAft>
              <a:buNone/>
              <a:defRPr>
                <a:solidFill>
                  <a:schemeClr val="lt1"/>
                </a:solidFill>
              </a:defRPr>
            </a:lvl6pPr>
            <a:lvl7pPr lvl="6" algn="ctr" rtl="0">
              <a:spcBef>
                <a:spcPts val="0"/>
              </a:spcBef>
              <a:spcAft>
                <a:spcPts val="0"/>
              </a:spcAft>
              <a:buNone/>
              <a:defRPr>
                <a:solidFill>
                  <a:schemeClr val="lt1"/>
                </a:solidFill>
              </a:defRPr>
            </a:lvl7pPr>
            <a:lvl8pPr lvl="7" algn="ctr" rtl="0">
              <a:spcBef>
                <a:spcPts val="0"/>
              </a:spcBef>
              <a:spcAft>
                <a:spcPts val="0"/>
              </a:spcAft>
              <a:buNone/>
              <a:defRPr>
                <a:solidFill>
                  <a:schemeClr val="lt1"/>
                </a:solidFill>
              </a:defRPr>
            </a:lvl8pPr>
            <a:lvl9pPr lvl="8" algn="ctr"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7_1_2">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720000" y="5400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30"/>
          <p:cNvSpPr/>
          <p:nvPr/>
        </p:nvSpPr>
        <p:spPr>
          <a:xfrm>
            <a:off x="6553800" y="181200"/>
            <a:ext cx="2590200" cy="14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Epilogue"/>
              <a:buNone/>
              <a:defRPr sz="2800">
                <a:solidFill>
                  <a:schemeClr val="lt1"/>
                </a:solidFill>
                <a:latin typeface="Epilogue"/>
                <a:ea typeface="Epilogue"/>
                <a:cs typeface="Epilogue"/>
                <a:sym typeface="Epilogu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1pPr>
            <a:lvl2pPr marL="914400" lvl="1"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2pPr>
            <a:lvl3pPr marL="1371600" lvl="2"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3pPr>
            <a:lvl4pPr marL="1828800" lvl="3"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4pPr>
            <a:lvl5pPr marL="2286000" lvl="4"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5pPr>
            <a:lvl6pPr marL="2743200" lvl="5"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6pPr>
            <a:lvl7pPr marL="3200400" lvl="6"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7pPr>
            <a:lvl8pPr marL="3657600" lvl="7"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8pPr>
            <a:lvl9pPr marL="4114800" lvl="8" indent="-317500">
              <a:lnSpc>
                <a:spcPct val="100000"/>
              </a:lnSpc>
              <a:spcBef>
                <a:spcPts val="0"/>
              </a:spcBef>
              <a:spcAft>
                <a:spcPts val="0"/>
              </a:spcAft>
              <a:buClr>
                <a:schemeClr val="lt2"/>
              </a:buClr>
              <a:buSzPts val="1400"/>
              <a:buFont typeface="Karla"/>
              <a:buChar char="■"/>
              <a:defRPr>
                <a:solidFill>
                  <a:schemeClr val="lt2"/>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70" r:id="rId8"/>
    <p:sldLayoutId id="2147483676"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3141/2344-01" TargetMode="External"/><Relationship Id="rId2" Type="http://schemas.openxmlformats.org/officeDocument/2006/relationships/hyperlink" Target="https://doi.org/10.3141/2493-06" TargetMode="External"/><Relationship Id="rId1" Type="http://schemas.openxmlformats.org/officeDocument/2006/relationships/slideLayout" Target="../slideLayouts/slideLayout5.xml"/><Relationship Id="rId6" Type="http://schemas.openxmlformats.org/officeDocument/2006/relationships/hyperlink" Target="https://doi.org/10.3141/2564-01" TargetMode="External"/><Relationship Id="rId5" Type="http://schemas.openxmlformats.org/officeDocument/2006/relationships/hyperlink" Target="https://doi.org/10" TargetMode="External"/><Relationship Id="rId4" Type="http://schemas.openxmlformats.org/officeDocument/2006/relationships/hyperlink" Target="https://open.overheid.nl/documenten/bf7cd49b-7a71-4e8b-91a2-a74e40b84655/fil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38"/>
          <p:cNvSpPr/>
          <p:nvPr/>
        </p:nvSpPr>
        <p:spPr>
          <a:xfrm>
            <a:off x="-1" y="2331048"/>
            <a:ext cx="6582321" cy="599874"/>
          </a:xfrm>
          <a:prstGeom prst="rect">
            <a:avLst/>
          </a:prstGeom>
          <a:solidFill>
            <a:srgbClr val="C61719"/>
          </a:solid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8"/>
          <p:cNvSpPr txBox="1">
            <a:spLocks noGrp="1"/>
          </p:cNvSpPr>
          <p:nvPr>
            <p:ph type="ctrTitle"/>
          </p:nvPr>
        </p:nvSpPr>
        <p:spPr>
          <a:xfrm>
            <a:off x="597649" y="1233288"/>
            <a:ext cx="6582321" cy="2820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4000" b="1" dirty="0">
                <a:latin typeface="Neue Haas Grotesk Text Pro" panose="020B0504020202020204" pitchFamily="34" charset="77"/>
                <a:cs typeface="Cordia New" panose="020B0304020202020204" pitchFamily="34" charset="-34"/>
              </a:rPr>
              <a:t>Improving</a:t>
            </a:r>
            <a:br>
              <a:rPr lang="en" sz="4000" b="1" dirty="0">
                <a:latin typeface="Neue Haas Grotesk Text Pro" panose="020B0504020202020204" pitchFamily="34" charset="77"/>
                <a:cs typeface="Cordia New" panose="020B0304020202020204" pitchFamily="34" charset="-34"/>
              </a:rPr>
            </a:br>
            <a:r>
              <a:rPr lang="en" sz="4000" b="1" dirty="0">
                <a:solidFill>
                  <a:schemeClr val="tx1"/>
                </a:solidFill>
                <a:latin typeface="Neue Haas Grotesk Text Pro" panose="020B0504020202020204" pitchFamily="34" charset="77"/>
                <a:cs typeface="Cordia New" panose="020B0304020202020204" pitchFamily="34" charset="-34"/>
              </a:rPr>
              <a:t>Destination Choice </a:t>
            </a:r>
            <a:br>
              <a:rPr lang="en" sz="4000" b="1" dirty="0">
                <a:solidFill>
                  <a:schemeClr val="tx1"/>
                </a:solidFill>
                <a:latin typeface="Neue Haas Grotesk Text Pro" panose="020B0504020202020204" pitchFamily="34" charset="77"/>
                <a:cs typeface="Cordia New" panose="020B0304020202020204" pitchFamily="34" charset="-34"/>
              </a:rPr>
            </a:br>
            <a:r>
              <a:rPr lang="en" sz="4000" b="1" dirty="0">
                <a:latin typeface="Neue Haas Grotesk Text Pro" panose="020B0504020202020204" pitchFamily="34" charset="77"/>
                <a:cs typeface="Cordia New" panose="020B0304020202020204" pitchFamily="34" charset="-34"/>
              </a:rPr>
              <a:t>for Work Trips</a:t>
            </a:r>
            <a:endParaRPr sz="4000" b="1" dirty="0">
              <a:solidFill>
                <a:srgbClr val="CC0000"/>
              </a:solidFill>
              <a:latin typeface="Neue Haas Grotesk Text Pro" panose="020B0504020202020204" pitchFamily="34" charset="77"/>
              <a:cs typeface="Cordia New" panose="020B0304020202020204" pitchFamily="34" charset="-34"/>
            </a:endParaRPr>
          </a:p>
        </p:txBody>
      </p:sp>
      <p:sp>
        <p:nvSpPr>
          <p:cNvPr id="6" name="Subtitle 2">
            <a:extLst>
              <a:ext uri="{FF2B5EF4-FFF2-40B4-BE49-F238E27FC236}">
                <a16:creationId xmlns:a16="http://schemas.microsoft.com/office/drawing/2014/main" id="{0CE44673-CC24-2F2C-AE69-B8345FC0A809}"/>
              </a:ext>
            </a:extLst>
          </p:cNvPr>
          <p:cNvSpPr>
            <a:spLocks noGrp="1"/>
          </p:cNvSpPr>
          <p:nvPr>
            <p:ph type="subTitle" idx="1"/>
          </p:nvPr>
        </p:nvSpPr>
        <p:spPr>
          <a:xfrm>
            <a:off x="-459416" y="3496186"/>
            <a:ext cx="9144000" cy="1655762"/>
          </a:xfrm>
        </p:spPr>
        <p:txBody>
          <a:bodyPr>
            <a:normAutofit/>
          </a:bodyPr>
          <a:lstStyle/>
          <a:p>
            <a:pPr algn="r"/>
            <a:r>
              <a:rPr lang="en-US" sz="2000" b="1" dirty="0"/>
              <a:t>Supervisors</a:t>
            </a:r>
          </a:p>
          <a:p>
            <a:pPr algn="r"/>
            <a:r>
              <a:rPr lang="en-US" sz="2000" dirty="0"/>
              <a:t>Tanja Hardt - Johan Los </a:t>
            </a:r>
          </a:p>
          <a:p>
            <a:pPr algn="r"/>
            <a:r>
              <a:rPr lang="en-US" sz="2000" dirty="0"/>
              <a:t>Soora Rasouli - Valeria Caiati</a:t>
            </a:r>
            <a:endParaRPr lang="en-CA" sz="2000" dirty="0"/>
          </a:p>
        </p:txBody>
      </p:sp>
      <p:sp>
        <p:nvSpPr>
          <p:cNvPr id="7" name="TextBox 6">
            <a:extLst>
              <a:ext uri="{FF2B5EF4-FFF2-40B4-BE49-F238E27FC236}">
                <a16:creationId xmlns:a16="http://schemas.microsoft.com/office/drawing/2014/main" id="{EA2CA93C-B841-6C4C-0F4C-9C9F44844A7A}"/>
              </a:ext>
            </a:extLst>
          </p:cNvPr>
          <p:cNvSpPr txBox="1"/>
          <p:nvPr/>
        </p:nvSpPr>
        <p:spPr>
          <a:xfrm>
            <a:off x="-765120" y="3692132"/>
            <a:ext cx="6099858" cy="461665"/>
          </a:xfrm>
          <a:prstGeom prst="rect">
            <a:avLst/>
          </a:prstGeom>
          <a:noFill/>
        </p:spPr>
        <p:txBody>
          <a:bodyPr wrap="square" lIns="91440" tIns="45720" rIns="91440" bIns="45720" anchor="t">
            <a:spAutoFit/>
          </a:bodyPr>
          <a:lstStyle/>
          <a:p>
            <a:pPr algn="ctr"/>
            <a:r>
              <a:rPr lang="en-US" sz="2400" dirty="0">
                <a:latin typeface="Karla"/>
              </a:rPr>
              <a:t>Yasaman </a:t>
            </a:r>
            <a:r>
              <a:rPr lang="en-US" sz="2400" err="1">
                <a:latin typeface="Karla"/>
              </a:rPr>
              <a:t>Eslamijadidi</a:t>
            </a:r>
            <a:endParaRPr lang="en-CA" sz="2400" err="1">
              <a:latin typeface="Karla"/>
            </a:endParaRPr>
          </a:p>
        </p:txBody>
      </p:sp>
      <p:pic>
        <p:nvPicPr>
          <p:cNvPr id="4" name="Picture 3" descr="A red text with a white background&#10;&#10;Description automatically generated">
            <a:extLst>
              <a:ext uri="{FF2B5EF4-FFF2-40B4-BE49-F238E27FC236}">
                <a16:creationId xmlns:a16="http://schemas.microsoft.com/office/drawing/2014/main" id="{E20F9F31-C316-1F4E-7A0D-2D6DB17830F0}"/>
              </a:ext>
            </a:extLst>
          </p:cNvPr>
          <p:cNvPicPr>
            <a:picLocks noChangeAspect="1"/>
          </p:cNvPicPr>
          <p:nvPr/>
        </p:nvPicPr>
        <p:blipFill>
          <a:blip r:embed="rId3"/>
          <a:stretch>
            <a:fillRect/>
          </a:stretch>
        </p:blipFill>
        <p:spPr>
          <a:xfrm>
            <a:off x="459416" y="296445"/>
            <a:ext cx="1674468" cy="837234"/>
          </a:xfrm>
          <a:prstGeom prst="rect">
            <a:avLst/>
          </a:prstGeom>
        </p:spPr>
      </p:pic>
      <p:pic>
        <p:nvPicPr>
          <p:cNvPr id="9" name="Picture 8" descr="A black and white logo&#10;&#10;Description automatically generated">
            <a:extLst>
              <a:ext uri="{FF2B5EF4-FFF2-40B4-BE49-F238E27FC236}">
                <a16:creationId xmlns:a16="http://schemas.microsoft.com/office/drawing/2014/main" id="{4D15759B-75B1-F45E-F268-95F14C2EE032}"/>
              </a:ext>
            </a:extLst>
          </p:cNvPr>
          <p:cNvPicPr>
            <a:picLocks noChangeAspect="1"/>
          </p:cNvPicPr>
          <p:nvPr/>
        </p:nvPicPr>
        <p:blipFill>
          <a:blip r:embed="rId4"/>
          <a:stretch>
            <a:fillRect/>
          </a:stretch>
        </p:blipFill>
        <p:spPr>
          <a:xfrm>
            <a:off x="6306358" y="242360"/>
            <a:ext cx="2378226" cy="9909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A50BD410-745B-2172-B408-ACD17F16AEE1}"/>
            </a:ext>
          </a:extLst>
        </p:cNvPr>
        <p:cNvGrpSpPr/>
        <p:nvPr/>
      </p:nvGrpSpPr>
      <p:grpSpPr>
        <a:xfrm>
          <a:off x="0" y="0"/>
          <a:ext cx="0" cy="0"/>
          <a:chOff x="0" y="0"/>
          <a:chExt cx="0" cy="0"/>
        </a:xfrm>
      </p:grpSpPr>
      <p:sp>
        <p:nvSpPr>
          <p:cNvPr id="243" name="Google Shape;243;p43">
            <a:extLst>
              <a:ext uri="{FF2B5EF4-FFF2-40B4-BE49-F238E27FC236}">
                <a16:creationId xmlns:a16="http://schemas.microsoft.com/office/drawing/2014/main" id="{3C9ABA17-07E9-8823-724D-48A0E5A2CBBC}"/>
              </a:ext>
            </a:extLst>
          </p:cNvPr>
          <p:cNvSpPr txBox="1">
            <a:spLocks noGrp="1"/>
          </p:cNvSpPr>
          <p:nvPr>
            <p:ph type="title"/>
          </p:nvPr>
        </p:nvSpPr>
        <p:spPr>
          <a:xfrm>
            <a:off x="-2242342" y="357703"/>
            <a:ext cx="6950099" cy="769800"/>
          </a:xfrm>
          <a:prstGeom prst="rect">
            <a:avLst/>
          </a:prstGeom>
        </p:spPr>
        <p:txBody>
          <a:bodyPr spcFirstLastPara="1" wrap="square" lIns="91425" tIns="91425" rIns="91425" bIns="91425" anchor="ctr" anchorCtr="0">
            <a:noAutofit/>
          </a:bodyPr>
          <a:lstStyle/>
          <a:p>
            <a:r>
              <a:rPr lang="en" sz="2800" b="1" dirty="0">
                <a:latin typeface="Neue Haas Grotesk Text Pro" panose="020B0504020202020204" pitchFamily="34" charset="77"/>
                <a:cs typeface="Cordia New" panose="020B0304020202020204" pitchFamily="34" charset="-34"/>
              </a:rPr>
              <a:t>Theoretical Framework</a:t>
            </a:r>
            <a:endParaRPr lang="en-US" sz="2800" b="1" dirty="0">
              <a:latin typeface="Neue Haas Grotesk Text Pro" panose="020B0504020202020204" pitchFamily="34" charset="77"/>
              <a:cs typeface="Cordia New" panose="020B0304020202020204" pitchFamily="34" charset="-34"/>
            </a:endParaRPr>
          </a:p>
        </p:txBody>
      </p:sp>
      <p:sp>
        <p:nvSpPr>
          <p:cNvPr id="3" name="Google Shape;243;p43">
            <a:extLst>
              <a:ext uri="{FF2B5EF4-FFF2-40B4-BE49-F238E27FC236}">
                <a16:creationId xmlns:a16="http://schemas.microsoft.com/office/drawing/2014/main" id="{2745DF68-FA86-FBAD-19CA-2BAFC403DA25}"/>
              </a:ext>
            </a:extLst>
          </p:cNvPr>
          <p:cNvSpPr txBox="1">
            <a:spLocks/>
          </p:cNvSpPr>
          <p:nvPr/>
        </p:nvSpPr>
        <p:spPr>
          <a:xfrm>
            <a:off x="954732" y="3516742"/>
            <a:ext cx="2838112" cy="3668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Epilogue"/>
              <a:buNone/>
              <a:defRPr sz="3500" b="0" i="0" u="none" strike="noStrike" cap="none">
                <a:solidFill>
                  <a:schemeClr val="lt1"/>
                </a:solidFill>
                <a:latin typeface="Epilogue"/>
                <a:ea typeface="Epilogue"/>
                <a:cs typeface="Epilogue"/>
                <a:sym typeface="Epilogue"/>
              </a:defRPr>
            </a:lvl1pPr>
            <a:lvl2pPr marR="0" lvl="1"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9pPr>
          </a:lstStyle>
          <a:p>
            <a:r>
              <a:rPr lang="en-US" sz="1800" dirty="0">
                <a:latin typeface="Karla" panose="020F0502020204030204" pitchFamily="34" charset="0"/>
                <a:cs typeface="Karla" panose="020F0502020204030204" pitchFamily="34" charset="0"/>
              </a:rPr>
              <a:t>Multinomial Logit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97BBAC-50AF-6328-3477-4DC76FB4781E}"/>
                  </a:ext>
                </a:extLst>
              </p:cNvPr>
              <p:cNvSpPr txBox="1"/>
              <p:nvPr/>
            </p:nvSpPr>
            <p:spPr>
              <a:xfrm>
                <a:off x="4707757" y="1799265"/>
                <a:ext cx="3977674"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Karla"/>
                  </a:rPr>
                  <a:t>Based on </a:t>
                </a:r>
                <a:r>
                  <a:rPr lang="en-US" sz="2200" b="1" dirty="0">
                    <a:solidFill>
                      <a:srgbClr val="C00000"/>
                    </a:solidFill>
                    <a:latin typeface="Karla"/>
                  </a:rPr>
                  <a:t>random utility theory</a:t>
                </a:r>
                <a:r>
                  <a:rPr lang="en-US" sz="2200" b="1" dirty="0">
                    <a:solidFill>
                      <a:srgbClr val="5696C1"/>
                    </a:solidFill>
                    <a:latin typeface="Karla"/>
                  </a:rPr>
                  <a:t> </a:t>
                </a:r>
                <a:r>
                  <a:rPr lang="en-US" sz="1800" dirty="0">
                    <a:latin typeface="Karla"/>
                  </a:rPr>
                  <a:t>(Ben-Akiva &amp; Lerman,1985; McFadden, 1974)</a:t>
                </a:r>
                <a:r>
                  <a:rPr lang="en-US" sz="2200" dirty="0">
                    <a:latin typeface="Karla"/>
                  </a:rPr>
                  <a:t>, these models assume individual </a:t>
                </a:r>
                <a14:m>
                  <m:oMath xmlns:m="http://schemas.openxmlformats.org/officeDocument/2006/math">
                    <m:r>
                      <a:rPr lang="en-US" sz="2200" i="1" dirty="0" smtClean="0">
                        <a:latin typeface="Cambria Math" panose="02040503050406030204" pitchFamily="18" charset="0"/>
                      </a:rPr>
                      <m:t>𝑛</m:t>
                    </m:r>
                  </m:oMath>
                </a14:m>
                <a:r>
                  <a:rPr lang="en-US" sz="2200" dirty="0">
                    <a:latin typeface="Karla"/>
                  </a:rPr>
                  <a:t> choose destination</a:t>
                </a:r>
                <a14:m>
                  <m:oMath xmlns:m="http://schemas.openxmlformats.org/officeDocument/2006/math">
                    <m:r>
                      <a:rPr lang="en-US" sz="2200" i="1" dirty="0" smtClean="0">
                        <a:latin typeface="Cambria Math" panose="02040503050406030204" pitchFamily="18" charset="0"/>
                      </a:rPr>
                      <m:t> </m:t>
                    </m:r>
                    <m:r>
                      <a:rPr lang="en-US" sz="2200" i="1" dirty="0" smtClean="0">
                        <a:latin typeface="Cambria Math" panose="02040503050406030204" pitchFamily="18" charset="0"/>
                      </a:rPr>
                      <m:t>𝑗</m:t>
                    </m:r>
                    <m:r>
                      <a:rPr lang="en-US" sz="2200" i="1" dirty="0" smtClean="0">
                        <a:latin typeface="Cambria Math" panose="02040503050406030204" pitchFamily="18" charset="0"/>
                      </a:rPr>
                      <m:t> </m:t>
                    </m:r>
                  </m:oMath>
                </a14:m>
                <a:r>
                  <a:rPr lang="en-US" sz="2200" dirty="0">
                    <a:latin typeface="Karla"/>
                  </a:rPr>
                  <a:t>offering the highest perceived utility in a alternative set of </a:t>
                </a:r>
                <a14:m>
                  <m:oMath xmlns:m="http://schemas.openxmlformats.org/officeDocument/2006/math">
                    <m:r>
                      <a:rPr lang="en-US" sz="2200" i="1" dirty="0" smtClean="0">
                        <a:latin typeface="Cambria Math" panose="02040503050406030204" pitchFamily="18" charset="0"/>
                      </a:rPr>
                      <m:t>𝐶</m:t>
                    </m:r>
                  </m:oMath>
                </a14:m>
                <a:r>
                  <a:rPr lang="en-US" sz="2200" dirty="0">
                    <a:latin typeface="Karla"/>
                  </a:rPr>
                  <a:t>.</a:t>
                </a:r>
              </a:p>
              <a:p>
                <a:pPr algn="l"/>
                <a:endParaRPr lang="en-US" sz="2200" dirty="0"/>
              </a:p>
            </p:txBody>
          </p:sp>
        </mc:Choice>
        <mc:Fallback xmlns="">
          <p:sp>
            <p:nvSpPr>
              <p:cNvPr id="4" name="TextBox 3">
                <a:extLst>
                  <a:ext uri="{FF2B5EF4-FFF2-40B4-BE49-F238E27FC236}">
                    <a16:creationId xmlns:a16="http://schemas.microsoft.com/office/drawing/2014/main" id="{3A97BBAC-50AF-6328-3477-4DC76FB4781E}"/>
                  </a:ext>
                </a:extLst>
              </p:cNvPr>
              <p:cNvSpPr txBox="1">
                <a:spLocks noRot="1" noChangeAspect="1" noMove="1" noResize="1" noEditPoints="1" noAdjustHandles="1" noChangeArrowheads="1" noChangeShapeType="1" noTextEdit="1"/>
              </p:cNvSpPr>
              <p:nvPr/>
            </p:nvSpPr>
            <p:spPr>
              <a:xfrm>
                <a:off x="4707757" y="1799265"/>
                <a:ext cx="3977674" cy="2800767"/>
              </a:xfrm>
              <a:prstGeom prst="rect">
                <a:avLst/>
              </a:prstGeom>
              <a:blipFill>
                <a:blip r:embed="rId3"/>
                <a:stretch>
                  <a:fillRect l="-1911" t="-1351" r="-955"/>
                </a:stretch>
              </a:blipFill>
            </p:spPr>
            <p:txBody>
              <a:bodyPr/>
              <a:lstStyle/>
              <a:p>
                <a:r>
                  <a:rPr lang="en-ES">
                    <a:noFill/>
                  </a:rPr>
                  <a:t> </a:t>
                </a:r>
              </a:p>
            </p:txBody>
          </p:sp>
        </mc:Fallback>
      </mc:AlternateContent>
      <p:sp>
        <p:nvSpPr>
          <p:cNvPr id="11" name="Google Shape;242;p43">
            <a:extLst>
              <a:ext uri="{FF2B5EF4-FFF2-40B4-BE49-F238E27FC236}">
                <a16:creationId xmlns:a16="http://schemas.microsoft.com/office/drawing/2014/main" id="{C3138537-BE40-8095-1FE1-E65C3FE0D085}"/>
              </a:ext>
            </a:extLst>
          </p:cNvPr>
          <p:cNvSpPr/>
          <p:nvPr/>
        </p:nvSpPr>
        <p:spPr>
          <a:xfrm>
            <a:off x="-182842" y="564064"/>
            <a:ext cx="496665" cy="3107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3;p43">
            <a:extLst>
              <a:ext uri="{FF2B5EF4-FFF2-40B4-BE49-F238E27FC236}">
                <a16:creationId xmlns:a16="http://schemas.microsoft.com/office/drawing/2014/main" id="{AC881D88-8D07-BA1C-A37C-8EC1B1ACED8D}"/>
              </a:ext>
            </a:extLst>
          </p:cNvPr>
          <p:cNvSpPr txBox="1">
            <a:spLocks/>
          </p:cNvSpPr>
          <p:nvPr/>
        </p:nvSpPr>
        <p:spPr>
          <a:xfrm>
            <a:off x="570335" y="3991931"/>
            <a:ext cx="3776013" cy="3668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Epilogue"/>
              <a:buNone/>
              <a:defRPr sz="3500" b="0" i="0" u="none" strike="noStrike" cap="none">
                <a:solidFill>
                  <a:schemeClr val="lt1"/>
                </a:solidFill>
                <a:latin typeface="Epilogue"/>
                <a:ea typeface="Epilogue"/>
                <a:cs typeface="Epilogue"/>
                <a:sym typeface="Epilogue"/>
              </a:defRPr>
            </a:lvl1pPr>
            <a:lvl2pPr marR="0" lvl="1"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9pPr>
          </a:lstStyle>
          <a:p>
            <a:pPr algn="ctr"/>
            <a:r>
              <a:rPr lang="en-GB" sz="1600" dirty="0">
                <a:latin typeface="Karla" pitchFamily="2" charset="77"/>
              </a:rPr>
              <a:t>Parameters estimated using </a:t>
            </a:r>
            <a:r>
              <a:rPr lang="en-GB" sz="1600" b="1" dirty="0">
                <a:solidFill>
                  <a:schemeClr val="bg2"/>
                </a:solidFill>
                <a:latin typeface="Karla" pitchFamily="2" charset="77"/>
              </a:rPr>
              <a:t>Maximum Likelihood</a:t>
            </a:r>
            <a:endParaRPr lang="en-US" sz="1600" dirty="0">
              <a:solidFill>
                <a:schemeClr val="bg2"/>
              </a:solidFill>
              <a:latin typeface="Karla" pitchFamily="2" charset="77"/>
            </a:endParaRPr>
          </a:p>
        </p:txBody>
      </p:sp>
      <p:pic>
        <p:nvPicPr>
          <p:cNvPr id="10" name="Picture 9" descr="A black text with black letters&#10;&#10;Description automatically generated with medium confidence">
            <a:extLst>
              <a:ext uri="{FF2B5EF4-FFF2-40B4-BE49-F238E27FC236}">
                <a16:creationId xmlns:a16="http://schemas.microsoft.com/office/drawing/2014/main" id="{0B842FDB-6F79-5E35-C59E-18AFF6CF2D41}"/>
              </a:ext>
            </a:extLst>
          </p:cNvPr>
          <p:cNvPicPr>
            <a:picLocks noChangeAspect="1"/>
          </p:cNvPicPr>
          <p:nvPr/>
        </p:nvPicPr>
        <p:blipFill>
          <a:blip r:embed="rId4"/>
          <a:stretch>
            <a:fillRect/>
          </a:stretch>
        </p:blipFill>
        <p:spPr>
          <a:xfrm>
            <a:off x="762637" y="2280111"/>
            <a:ext cx="3222302" cy="1128314"/>
          </a:xfrm>
          <a:prstGeom prst="rect">
            <a:avLst/>
          </a:prstGeom>
        </p:spPr>
      </p:pic>
      <p:pic>
        <p:nvPicPr>
          <p:cNvPr id="15" name="Picture 14" descr="A mathematical equation with black text&#10;&#10;Description automatically generated">
            <a:extLst>
              <a:ext uri="{FF2B5EF4-FFF2-40B4-BE49-F238E27FC236}">
                <a16:creationId xmlns:a16="http://schemas.microsoft.com/office/drawing/2014/main" id="{B118668D-47DC-2CB2-9D8F-44512AE57C6E}"/>
              </a:ext>
            </a:extLst>
          </p:cNvPr>
          <p:cNvPicPr>
            <a:picLocks noChangeAspect="1"/>
          </p:cNvPicPr>
          <p:nvPr/>
        </p:nvPicPr>
        <p:blipFill>
          <a:blip r:embed="rId5"/>
          <a:stretch>
            <a:fillRect/>
          </a:stretch>
        </p:blipFill>
        <p:spPr>
          <a:xfrm>
            <a:off x="954732" y="1507626"/>
            <a:ext cx="2838112" cy="1010368"/>
          </a:xfrm>
          <a:prstGeom prst="rect">
            <a:avLst/>
          </a:prstGeom>
        </p:spPr>
      </p:pic>
      <p:sp>
        <p:nvSpPr>
          <p:cNvPr id="5" name="TextBox 4">
            <a:extLst>
              <a:ext uri="{FF2B5EF4-FFF2-40B4-BE49-F238E27FC236}">
                <a16:creationId xmlns:a16="http://schemas.microsoft.com/office/drawing/2014/main" id="{A0792C32-D912-95FF-5D23-3736E32B24B2}"/>
              </a:ext>
            </a:extLst>
          </p:cNvPr>
          <p:cNvSpPr txBox="1"/>
          <p:nvPr/>
        </p:nvSpPr>
        <p:spPr>
          <a:xfrm>
            <a:off x="570335" y="918728"/>
            <a:ext cx="39776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latin typeface="Karla"/>
              </a:rPr>
              <a:t>Choice-based models</a:t>
            </a:r>
          </a:p>
        </p:txBody>
      </p:sp>
    </p:spTree>
    <p:extLst>
      <p:ext uri="{BB962C8B-B14F-4D97-AF65-F5344CB8AC3E}">
        <p14:creationId xmlns:p14="http://schemas.microsoft.com/office/powerpoint/2010/main" val="236044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B086B1BB-A9EE-CACF-2FC0-AF42E91AB958}"/>
            </a:ext>
          </a:extLst>
        </p:cNvPr>
        <p:cNvGrpSpPr/>
        <p:nvPr/>
      </p:nvGrpSpPr>
      <p:grpSpPr>
        <a:xfrm>
          <a:off x="0" y="0"/>
          <a:ext cx="0" cy="0"/>
          <a:chOff x="0" y="0"/>
          <a:chExt cx="0" cy="0"/>
        </a:xfrm>
      </p:grpSpPr>
      <p:sp>
        <p:nvSpPr>
          <p:cNvPr id="243" name="Google Shape;243;p43">
            <a:extLst>
              <a:ext uri="{FF2B5EF4-FFF2-40B4-BE49-F238E27FC236}">
                <a16:creationId xmlns:a16="http://schemas.microsoft.com/office/drawing/2014/main" id="{8D3196D5-4980-3FC8-4028-2E596DE1B418}"/>
              </a:ext>
            </a:extLst>
          </p:cNvPr>
          <p:cNvSpPr txBox="1">
            <a:spLocks noGrp="1"/>
          </p:cNvSpPr>
          <p:nvPr>
            <p:ph type="title"/>
          </p:nvPr>
        </p:nvSpPr>
        <p:spPr>
          <a:xfrm>
            <a:off x="-1588076" y="337691"/>
            <a:ext cx="6950099" cy="769800"/>
          </a:xfrm>
          <a:prstGeom prst="rect">
            <a:avLst/>
          </a:prstGeom>
        </p:spPr>
        <p:txBody>
          <a:bodyPr spcFirstLastPara="1" wrap="square" lIns="91425" tIns="91425" rIns="91425" bIns="91425" anchor="ctr" anchorCtr="0">
            <a:noAutofit/>
          </a:bodyPr>
          <a:lstStyle/>
          <a:p>
            <a:r>
              <a:rPr lang="en" sz="2800" b="1" dirty="0">
                <a:latin typeface="Neue Haas Grotesk Text Pro" panose="020B0504020202020204" pitchFamily="34" charset="77"/>
              </a:rPr>
              <a:t>Destination Choice models</a:t>
            </a:r>
            <a:endParaRPr lang="en-US" sz="2800" b="1" dirty="0">
              <a:latin typeface="Neue Haas Grotesk Text Pro" panose="020B0504020202020204" pitchFamily="34" charset="77"/>
            </a:endParaRPr>
          </a:p>
        </p:txBody>
      </p:sp>
      <p:sp>
        <p:nvSpPr>
          <p:cNvPr id="5" name="Google Shape;242;p43">
            <a:extLst>
              <a:ext uri="{FF2B5EF4-FFF2-40B4-BE49-F238E27FC236}">
                <a16:creationId xmlns:a16="http://schemas.microsoft.com/office/drawing/2014/main" id="{5D2C9A33-2648-AB3E-806D-2CB547FBE72B}"/>
              </a:ext>
            </a:extLst>
          </p:cNvPr>
          <p:cNvSpPr/>
          <p:nvPr/>
        </p:nvSpPr>
        <p:spPr>
          <a:xfrm>
            <a:off x="-182842" y="564064"/>
            <a:ext cx="496665" cy="3107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EB97DBC-0409-2519-2C51-17337D1874B4}"/>
              </a:ext>
            </a:extLst>
          </p:cNvPr>
          <p:cNvSpPr txBox="1"/>
          <p:nvPr/>
        </p:nvSpPr>
        <p:spPr>
          <a:xfrm>
            <a:off x="719403" y="1974667"/>
            <a:ext cx="348888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sz="1600" b="1" dirty="0">
                <a:latin typeface="Karla" pitchFamily="2" charset="77"/>
              </a:rPr>
            </a:br>
            <a:r>
              <a:rPr lang="en-US" sz="1600" b="1" dirty="0">
                <a:solidFill>
                  <a:srgbClr val="C61719"/>
                </a:solidFill>
                <a:latin typeface="Karla" pitchFamily="2" charset="77"/>
              </a:rPr>
              <a:t> • Travel Impedance</a:t>
            </a:r>
          </a:p>
          <a:p>
            <a:pPr algn="ctr"/>
            <a:r>
              <a:rPr lang="en-US" sz="1600" dirty="0">
                <a:latin typeface="Karla" pitchFamily="2" charset="77"/>
              </a:rPr>
              <a:t>Travel time, travel cost and combinations</a:t>
            </a:r>
            <a:br>
              <a:rPr lang="en-US" sz="1600" dirty="0">
                <a:latin typeface="Karla" pitchFamily="2" charset="77"/>
              </a:rPr>
            </a:br>
            <a:r>
              <a:rPr lang="en-US" sz="1600" b="1" dirty="0">
                <a:solidFill>
                  <a:srgbClr val="C61719"/>
                </a:solidFill>
                <a:latin typeface="Karla" pitchFamily="2" charset="77"/>
              </a:rPr>
              <a:t> • Destination attractions</a:t>
            </a:r>
          </a:p>
          <a:p>
            <a:pPr algn="ctr"/>
            <a:r>
              <a:rPr lang="en-US" sz="1600" dirty="0">
                <a:latin typeface="Karla" pitchFamily="2" charset="77"/>
              </a:rPr>
              <a:t>e.g., jobs, services, number of residence</a:t>
            </a:r>
            <a:br>
              <a:rPr lang="en-US" sz="1600" dirty="0">
                <a:latin typeface="Karla" pitchFamily="2" charset="77"/>
              </a:rPr>
            </a:br>
            <a:r>
              <a:rPr lang="en-US" sz="1600" b="1" dirty="0">
                <a:solidFill>
                  <a:srgbClr val="C61719"/>
                </a:solidFill>
                <a:latin typeface="Karla" pitchFamily="2" charset="77"/>
              </a:rPr>
              <a:t> • Socio-demographics </a:t>
            </a:r>
          </a:p>
          <a:p>
            <a:pPr algn="ctr"/>
            <a:r>
              <a:rPr lang="en-US" sz="1600" dirty="0">
                <a:latin typeface="Karla" pitchFamily="2" charset="77"/>
              </a:rPr>
              <a:t>e.g., gender, age, household composition, income</a:t>
            </a:r>
          </a:p>
          <a:p>
            <a:pPr algn="ctr"/>
            <a:endParaRPr lang="en-US" sz="1600" dirty="0">
              <a:latin typeface="Karla" pitchFamily="2" charset="77"/>
            </a:endParaRPr>
          </a:p>
        </p:txBody>
      </p:sp>
      <p:sp>
        <p:nvSpPr>
          <p:cNvPr id="4" name="TextBox 3">
            <a:extLst>
              <a:ext uri="{FF2B5EF4-FFF2-40B4-BE49-F238E27FC236}">
                <a16:creationId xmlns:a16="http://schemas.microsoft.com/office/drawing/2014/main" id="{F600545A-8531-89BF-AFC2-35A429A6465B}"/>
              </a:ext>
            </a:extLst>
          </p:cNvPr>
          <p:cNvSpPr txBox="1"/>
          <p:nvPr/>
        </p:nvSpPr>
        <p:spPr>
          <a:xfrm>
            <a:off x="4656943" y="1605335"/>
            <a:ext cx="2931341" cy="369332"/>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baseline="0" dirty="0">
                <a:solidFill>
                  <a:schemeClr val="tx1"/>
                </a:solidFill>
                <a:latin typeface="Karla" pitchFamily="2" charset="77"/>
              </a:rPr>
              <a:t>Challenges in practice</a:t>
            </a:r>
            <a:endParaRPr lang="en-US" sz="1800" dirty="0">
              <a:solidFill>
                <a:schemeClr val="tx1"/>
              </a:solidFill>
              <a:latin typeface="Karla" pitchFamily="2" charset="77"/>
            </a:endParaRPr>
          </a:p>
        </p:txBody>
      </p:sp>
      <p:sp>
        <p:nvSpPr>
          <p:cNvPr id="19" name="TextBox 18">
            <a:extLst>
              <a:ext uri="{FF2B5EF4-FFF2-40B4-BE49-F238E27FC236}">
                <a16:creationId xmlns:a16="http://schemas.microsoft.com/office/drawing/2014/main" id="{6200818E-79B6-98DC-5396-44F72C37B65F}"/>
              </a:ext>
            </a:extLst>
          </p:cNvPr>
          <p:cNvSpPr txBox="1"/>
          <p:nvPr/>
        </p:nvSpPr>
        <p:spPr>
          <a:xfrm>
            <a:off x="4656944" y="2199363"/>
            <a:ext cx="29313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rgbClr val="C00000"/>
                </a:solidFill>
                <a:latin typeface="Karla" pitchFamily="2" charset="77"/>
              </a:rPr>
              <a:t>• IIA assumption </a:t>
            </a:r>
          </a:p>
          <a:p>
            <a:pPr algn="ctr"/>
            <a:r>
              <a:rPr lang="en-US" sz="1600" dirty="0">
                <a:latin typeface="Karla" pitchFamily="2" charset="77"/>
              </a:rPr>
              <a:t> spatial correlation​</a:t>
            </a:r>
            <a:br>
              <a:rPr lang="en-US" sz="1600" dirty="0">
                <a:latin typeface="Karla" pitchFamily="2" charset="77"/>
              </a:rPr>
            </a:br>
            <a:r>
              <a:rPr lang="en-US" sz="1600" b="1" dirty="0">
                <a:solidFill>
                  <a:srgbClr val="C00000"/>
                </a:solidFill>
                <a:latin typeface="Karla" pitchFamily="2" charset="77"/>
              </a:rPr>
              <a:t>• Choice set formation</a:t>
            </a:r>
          </a:p>
          <a:p>
            <a:pPr algn="ctr"/>
            <a:r>
              <a:rPr lang="en-US" sz="1600" dirty="0">
                <a:solidFill>
                  <a:srgbClr val="C00000"/>
                </a:solidFill>
                <a:latin typeface="Karla" pitchFamily="2" charset="77"/>
              </a:rPr>
              <a:t> </a:t>
            </a:r>
            <a:r>
              <a:rPr lang="en-US" sz="1600" dirty="0">
                <a:latin typeface="Karla" pitchFamily="2" charset="77"/>
              </a:rPr>
              <a:t>(awareness, feasible options)​</a:t>
            </a:r>
            <a:br>
              <a:rPr lang="en-US" sz="1600" dirty="0">
                <a:latin typeface="Karla" pitchFamily="2" charset="77"/>
              </a:rPr>
            </a:br>
            <a:r>
              <a:rPr lang="en-US" sz="1600" b="1" dirty="0">
                <a:solidFill>
                  <a:srgbClr val="C00000"/>
                </a:solidFill>
                <a:latin typeface="Karla" pitchFamily="2" charset="77"/>
              </a:rPr>
              <a:t>• Capacity constraints </a:t>
            </a:r>
          </a:p>
          <a:p>
            <a:pPr algn="ctr"/>
            <a:r>
              <a:rPr lang="en-US" sz="1600" dirty="0">
                <a:solidFill>
                  <a:schemeClr val="bg1"/>
                </a:solidFill>
                <a:latin typeface="Karla" pitchFamily="2" charset="77"/>
              </a:rPr>
              <a:t>at destinations​</a:t>
            </a:r>
            <a:br>
              <a:rPr lang="en-US" sz="1600" dirty="0">
                <a:latin typeface="Karla" pitchFamily="2" charset="77"/>
              </a:rPr>
            </a:br>
            <a:r>
              <a:rPr lang="en-US" sz="1600" b="1" dirty="0">
                <a:solidFill>
                  <a:srgbClr val="C00000"/>
                </a:solidFill>
                <a:latin typeface="Karla" pitchFamily="2" charset="77"/>
              </a:rPr>
              <a:t>• Computational complexity </a:t>
            </a:r>
            <a:r>
              <a:rPr lang="en-US" sz="1600" dirty="0">
                <a:latin typeface="Karla" pitchFamily="2" charset="77"/>
              </a:rPr>
              <a:t>in large networks</a:t>
            </a:r>
          </a:p>
        </p:txBody>
      </p:sp>
      <p:sp>
        <p:nvSpPr>
          <p:cNvPr id="20" name="TextBox 19">
            <a:extLst>
              <a:ext uri="{FF2B5EF4-FFF2-40B4-BE49-F238E27FC236}">
                <a16:creationId xmlns:a16="http://schemas.microsoft.com/office/drawing/2014/main" id="{7C5BB13A-90DF-0794-BD74-CDF696C9BE36}"/>
              </a:ext>
            </a:extLst>
          </p:cNvPr>
          <p:cNvSpPr txBox="1"/>
          <p:nvPr/>
        </p:nvSpPr>
        <p:spPr>
          <a:xfrm>
            <a:off x="998175" y="1328336"/>
            <a:ext cx="2931341" cy="646331"/>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solidFill>
                  <a:schemeClr val="tx1"/>
                </a:solidFill>
                <a:latin typeface="Karla" pitchFamily="2" charset="77"/>
              </a:rPr>
              <a:t>Explanatory Variables of Destination Choice</a:t>
            </a:r>
            <a:endParaRPr lang="en-US" sz="1800" dirty="0">
              <a:solidFill>
                <a:schemeClr val="tx1"/>
              </a:solidFill>
              <a:latin typeface="Karla" pitchFamily="2" charset="77"/>
            </a:endParaRPr>
          </a:p>
        </p:txBody>
      </p:sp>
    </p:spTree>
    <p:extLst>
      <p:ext uri="{BB962C8B-B14F-4D97-AF65-F5344CB8AC3E}">
        <p14:creationId xmlns:p14="http://schemas.microsoft.com/office/powerpoint/2010/main" val="24192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501D3A3E-6DAA-D37F-B1B8-3D0C3EFF9F89}"/>
            </a:ext>
          </a:extLst>
        </p:cNvPr>
        <p:cNvGrpSpPr/>
        <p:nvPr/>
      </p:nvGrpSpPr>
      <p:grpSpPr>
        <a:xfrm>
          <a:off x="0" y="0"/>
          <a:ext cx="0" cy="0"/>
          <a:chOff x="0" y="0"/>
          <a:chExt cx="0" cy="0"/>
        </a:xfrm>
      </p:grpSpPr>
      <p:sp>
        <p:nvSpPr>
          <p:cNvPr id="370" name="Google Shape;370;p52">
            <a:extLst>
              <a:ext uri="{FF2B5EF4-FFF2-40B4-BE49-F238E27FC236}">
                <a16:creationId xmlns:a16="http://schemas.microsoft.com/office/drawing/2014/main" id="{1B3FC775-747D-C25C-3D51-989A1FEEB3E3}"/>
              </a:ext>
            </a:extLst>
          </p:cNvPr>
          <p:cNvSpPr/>
          <p:nvPr/>
        </p:nvSpPr>
        <p:spPr>
          <a:xfrm>
            <a:off x="1656280" y="1182318"/>
            <a:ext cx="3060600" cy="3973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a:extLst>
              <a:ext uri="{FF2B5EF4-FFF2-40B4-BE49-F238E27FC236}">
                <a16:creationId xmlns:a16="http://schemas.microsoft.com/office/drawing/2014/main" id="{0AE65EBA-788F-1532-3A29-E2D7FD0A2DAB}"/>
              </a:ext>
            </a:extLst>
          </p:cNvPr>
          <p:cNvSpPr txBox="1">
            <a:spLocks noGrp="1"/>
          </p:cNvSpPr>
          <p:nvPr>
            <p:ph type="title"/>
          </p:nvPr>
        </p:nvSpPr>
        <p:spPr>
          <a:xfrm>
            <a:off x="720000" y="3858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Neue Haas Grotesk Text Pro" panose="020B0504020202020204" pitchFamily="34" charset="77"/>
              </a:rPr>
              <a:t>Work Trips Application</a:t>
            </a:r>
            <a:endParaRPr b="1" dirty="0">
              <a:latin typeface="Neue Haas Grotesk Text Pro" panose="020B0504020202020204" pitchFamily="34" charset="77"/>
            </a:endParaRPr>
          </a:p>
        </p:txBody>
      </p:sp>
      <p:sp>
        <p:nvSpPr>
          <p:cNvPr id="372" name="Google Shape;372;p52">
            <a:extLst>
              <a:ext uri="{FF2B5EF4-FFF2-40B4-BE49-F238E27FC236}">
                <a16:creationId xmlns:a16="http://schemas.microsoft.com/office/drawing/2014/main" id="{92978177-872D-B71A-776E-60583A6FA53D}"/>
              </a:ext>
            </a:extLst>
          </p:cNvPr>
          <p:cNvSpPr txBox="1"/>
          <p:nvPr/>
        </p:nvSpPr>
        <p:spPr>
          <a:xfrm>
            <a:off x="1451050" y="1176468"/>
            <a:ext cx="34872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tx1"/>
                </a:solidFill>
                <a:latin typeface="Neue Haas Grotesk Text Pro" panose="020B0504020202020204" pitchFamily="34" charset="77"/>
                <a:ea typeface="Epilogue"/>
                <a:cs typeface="Epilogue"/>
                <a:sym typeface="Epilogue"/>
              </a:rPr>
              <a:t>Theoretical framework</a:t>
            </a:r>
            <a:endParaRPr sz="2000" dirty="0">
              <a:solidFill>
                <a:schemeClr val="tx1"/>
              </a:solidFill>
              <a:latin typeface="Neue Haas Grotesk Text Pro" panose="020B0504020202020204" pitchFamily="34" charset="77"/>
              <a:ea typeface="Epilogue"/>
              <a:cs typeface="Epilogue"/>
              <a:sym typeface="Epilogue"/>
            </a:endParaRPr>
          </a:p>
        </p:txBody>
      </p:sp>
      <p:cxnSp>
        <p:nvCxnSpPr>
          <p:cNvPr id="376" name="Google Shape;376;p52">
            <a:extLst>
              <a:ext uri="{FF2B5EF4-FFF2-40B4-BE49-F238E27FC236}">
                <a16:creationId xmlns:a16="http://schemas.microsoft.com/office/drawing/2014/main" id="{C70DF374-4532-DB5C-A95F-0D90F9525DF1}"/>
              </a:ext>
            </a:extLst>
          </p:cNvPr>
          <p:cNvCxnSpPr>
            <a:cxnSpLocks/>
            <a:stCxn id="372" idx="2"/>
          </p:cNvCxnSpPr>
          <p:nvPr/>
        </p:nvCxnSpPr>
        <p:spPr>
          <a:xfrm rot="5400000">
            <a:off x="2353900" y="1035318"/>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377" name="Google Shape;377;p52">
            <a:extLst>
              <a:ext uri="{FF2B5EF4-FFF2-40B4-BE49-F238E27FC236}">
                <a16:creationId xmlns:a16="http://schemas.microsoft.com/office/drawing/2014/main" id="{A1582505-39B3-927C-718E-1615013F5C9B}"/>
              </a:ext>
            </a:extLst>
          </p:cNvPr>
          <p:cNvCxnSpPr>
            <a:cxnSpLocks/>
            <a:stCxn id="372" idx="2"/>
          </p:cNvCxnSpPr>
          <p:nvPr/>
        </p:nvCxnSpPr>
        <p:spPr>
          <a:xfrm rot="-5400000" flipH="1">
            <a:off x="3760750" y="1033068"/>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380" name="Google Shape;380;p52">
            <a:extLst>
              <a:ext uri="{FF2B5EF4-FFF2-40B4-BE49-F238E27FC236}">
                <a16:creationId xmlns:a16="http://schemas.microsoft.com/office/drawing/2014/main" id="{EAA09FE7-0339-EADA-F9F9-63557425BD5C}"/>
              </a:ext>
            </a:extLst>
          </p:cNvPr>
          <p:cNvSpPr txBox="1"/>
          <p:nvPr/>
        </p:nvSpPr>
        <p:spPr>
          <a:xfrm>
            <a:off x="3693375" y="1945812"/>
            <a:ext cx="180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dirty="0">
                <a:solidFill>
                  <a:srgbClr val="191919"/>
                </a:solidFill>
                <a:latin typeface="Neue Haas Grotesk Text Pro" panose="020B0504020202020204" pitchFamily="34" charset="77"/>
                <a:ea typeface="Epilogue"/>
                <a:cs typeface="Epilogue"/>
                <a:sym typeface="Epilogue"/>
              </a:rPr>
              <a:t>Sector-mix log-sum </a:t>
            </a:r>
            <a:endParaRPr sz="1500" b="1" dirty="0">
              <a:solidFill>
                <a:srgbClr val="191919"/>
              </a:solidFill>
              <a:latin typeface="Neue Haas Grotesk Text Pro" panose="020B0504020202020204" pitchFamily="34" charset="77"/>
              <a:ea typeface="Epilogue"/>
              <a:cs typeface="Epilogue"/>
              <a:sym typeface="Epilogue"/>
            </a:endParaRPr>
          </a:p>
        </p:txBody>
      </p:sp>
      <p:sp>
        <p:nvSpPr>
          <p:cNvPr id="381" name="Google Shape;381;p52">
            <a:extLst>
              <a:ext uri="{FF2B5EF4-FFF2-40B4-BE49-F238E27FC236}">
                <a16:creationId xmlns:a16="http://schemas.microsoft.com/office/drawing/2014/main" id="{C83E787D-8F89-CCD9-844A-F0303527B881}"/>
              </a:ext>
            </a:extLst>
          </p:cNvPr>
          <p:cNvSpPr txBox="1"/>
          <p:nvPr/>
        </p:nvSpPr>
        <p:spPr>
          <a:xfrm>
            <a:off x="3918497" y="2341847"/>
            <a:ext cx="1307005" cy="2769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US" dirty="0">
                <a:solidFill>
                  <a:schemeClr val="lt1"/>
                </a:solidFill>
                <a:latin typeface="Karla"/>
                <a:ea typeface="Karla"/>
                <a:cs typeface="Karla"/>
                <a:sym typeface="Karla"/>
              </a:rPr>
              <a:t>(Daly, 1982) </a:t>
            </a:r>
            <a:endParaRPr dirty="0">
              <a:solidFill>
                <a:schemeClr val="lt1"/>
              </a:solidFill>
              <a:latin typeface="Karla"/>
              <a:ea typeface="Karla"/>
              <a:cs typeface="Karla"/>
              <a:sym typeface="Karla"/>
            </a:endParaRPr>
          </a:p>
        </p:txBody>
      </p:sp>
      <p:sp>
        <p:nvSpPr>
          <p:cNvPr id="382" name="Google Shape;382;p52">
            <a:extLst>
              <a:ext uri="{FF2B5EF4-FFF2-40B4-BE49-F238E27FC236}">
                <a16:creationId xmlns:a16="http://schemas.microsoft.com/office/drawing/2014/main" id="{4E836A45-B465-5D9D-E2DC-140E25CBB09C}"/>
              </a:ext>
            </a:extLst>
          </p:cNvPr>
          <p:cNvSpPr txBox="1"/>
          <p:nvPr/>
        </p:nvSpPr>
        <p:spPr>
          <a:xfrm>
            <a:off x="3693375" y="2647117"/>
            <a:ext cx="180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dirty="0">
                <a:solidFill>
                  <a:srgbClr val="191919"/>
                </a:solidFill>
                <a:latin typeface="Neue Haas Grotesk Text Pro" panose="020B0504020202020204" pitchFamily="34" charset="77"/>
                <a:ea typeface="Epilogue"/>
                <a:cs typeface="Epilogue"/>
                <a:sym typeface="Epilogue"/>
              </a:rPr>
              <a:t>Sector Specific job counts </a:t>
            </a:r>
            <a:endParaRPr sz="1500" b="1" dirty="0">
              <a:solidFill>
                <a:srgbClr val="191919"/>
              </a:solidFill>
              <a:latin typeface="Neue Haas Grotesk Text Pro" panose="020B0504020202020204" pitchFamily="34" charset="77"/>
              <a:ea typeface="Epilogue"/>
              <a:cs typeface="Epilogue"/>
              <a:sym typeface="Epilogue"/>
            </a:endParaRPr>
          </a:p>
        </p:txBody>
      </p:sp>
      <p:sp>
        <p:nvSpPr>
          <p:cNvPr id="383" name="Google Shape;383;p52">
            <a:extLst>
              <a:ext uri="{FF2B5EF4-FFF2-40B4-BE49-F238E27FC236}">
                <a16:creationId xmlns:a16="http://schemas.microsoft.com/office/drawing/2014/main" id="{5794F31A-891C-481A-96EE-E119F634BFB0}"/>
              </a:ext>
            </a:extLst>
          </p:cNvPr>
          <p:cNvSpPr txBox="1"/>
          <p:nvPr/>
        </p:nvSpPr>
        <p:spPr>
          <a:xfrm>
            <a:off x="3409875" y="2907710"/>
            <a:ext cx="2376900" cy="5727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(Gupta, 2015)</a:t>
            </a:r>
            <a:endParaRPr dirty="0">
              <a:solidFill>
                <a:schemeClr val="lt1"/>
              </a:solidFill>
              <a:latin typeface="Karla"/>
              <a:ea typeface="Karla"/>
              <a:cs typeface="Karla"/>
              <a:sym typeface="Karla"/>
            </a:endParaRPr>
          </a:p>
        </p:txBody>
      </p:sp>
      <p:grpSp>
        <p:nvGrpSpPr>
          <p:cNvPr id="384" name="Google Shape;384;p52">
            <a:extLst>
              <a:ext uri="{FF2B5EF4-FFF2-40B4-BE49-F238E27FC236}">
                <a16:creationId xmlns:a16="http://schemas.microsoft.com/office/drawing/2014/main" id="{EFE4646D-6ADF-D9ED-F634-227F8DA5BF17}"/>
              </a:ext>
            </a:extLst>
          </p:cNvPr>
          <p:cNvGrpSpPr/>
          <p:nvPr/>
        </p:nvGrpSpPr>
        <p:grpSpPr>
          <a:xfrm>
            <a:off x="5858900" y="1828153"/>
            <a:ext cx="156600" cy="2626326"/>
            <a:chOff x="5797375" y="1379625"/>
            <a:chExt cx="156600" cy="3268200"/>
          </a:xfrm>
        </p:grpSpPr>
        <p:cxnSp>
          <p:nvCxnSpPr>
            <p:cNvPr id="385" name="Google Shape;385;p52">
              <a:extLst>
                <a:ext uri="{FF2B5EF4-FFF2-40B4-BE49-F238E27FC236}">
                  <a16:creationId xmlns:a16="http://schemas.microsoft.com/office/drawing/2014/main" id="{C08666A8-E709-2C30-19AD-432A6A052C32}"/>
                </a:ext>
              </a:extLst>
            </p:cNvPr>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386" name="Google Shape;386;p52">
              <a:extLst>
                <a:ext uri="{FF2B5EF4-FFF2-40B4-BE49-F238E27FC236}">
                  <a16:creationId xmlns:a16="http://schemas.microsoft.com/office/drawing/2014/main" id="{849C00EC-F3D2-F07D-620E-C50D4AE82041}"/>
                </a:ext>
              </a:extLst>
            </p:cNvPr>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387" name="Google Shape;387;p52">
              <a:extLst>
                <a:ext uri="{FF2B5EF4-FFF2-40B4-BE49-F238E27FC236}">
                  <a16:creationId xmlns:a16="http://schemas.microsoft.com/office/drawing/2014/main" id="{8143EA78-E7FC-11E8-7DF3-16F7FD74E9D6}"/>
                </a:ext>
              </a:extLst>
            </p:cNvPr>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cxnSp>
        <p:nvCxnSpPr>
          <p:cNvPr id="2" name="Google Shape;387;p52">
            <a:extLst>
              <a:ext uri="{FF2B5EF4-FFF2-40B4-BE49-F238E27FC236}">
                <a16:creationId xmlns:a16="http://schemas.microsoft.com/office/drawing/2014/main" id="{29D0D78D-6A01-97ED-7263-EDD2E005CBBA}"/>
              </a:ext>
            </a:extLst>
          </p:cNvPr>
          <p:cNvCxnSpPr>
            <a:cxnSpLocks/>
          </p:cNvCxnSpPr>
          <p:nvPr/>
        </p:nvCxnSpPr>
        <p:spPr>
          <a:xfrm>
            <a:off x="5907505" y="2759823"/>
            <a:ext cx="98695" cy="0"/>
          </a:xfrm>
          <a:prstGeom prst="straightConnector1">
            <a:avLst/>
          </a:prstGeom>
          <a:noFill/>
          <a:ln w="9525" cap="flat" cmpd="sng">
            <a:solidFill>
              <a:schemeClr val="lt1"/>
            </a:solidFill>
            <a:prstDash val="solid"/>
            <a:round/>
            <a:headEnd type="none" w="med" len="med"/>
            <a:tailEnd type="none" w="med" len="med"/>
          </a:ln>
        </p:spPr>
      </p:cxnSp>
      <p:sp>
        <p:nvSpPr>
          <p:cNvPr id="4" name="Google Shape;383;p52">
            <a:extLst>
              <a:ext uri="{FF2B5EF4-FFF2-40B4-BE49-F238E27FC236}">
                <a16:creationId xmlns:a16="http://schemas.microsoft.com/office/drawing/2014/main" id="{D8CBD629-9A89-7510-04A5-62DC2C0B00DB}"/>
              </a:ext>
            </a:extLst>
          </p:cNvPr>
          <p:cNvSpPr txBox="1"/>
          <p:nvPr/>
        </p:nvSpPr>
        <p:spPr>
          <a:xfrm>
            <a:off x="3729360" y="3715900"/>
            <a:ext cx="1737930" cy="359346"/>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(Van Lent, 2025)</a:t>
            </a:r>
            <a:endParaRPr dirty="0">
              <a:solidFill>
                <a:schemeClr val="lt1"/>
              </a:solidFill>
              <a:latin typeface="Karla"/>
              <a:ea typeface="Karla"/>
              <a:cs typeface="Karla"/>
              <a:sym typeface="Karla"/>
            </a:endParaRPr>
          </a:p>
        </p:txBody>
      </p:sp>
      <p:sp>
        <p:nvSpPr>
          <p:cNvPr id="9" name="Google Shape;382;p52">
            <a:extLst>
              <a:ext uri="{FF2B5EF4-FFF2-40B4-BE49-F238E27FC236}">
                <a16:creationId xmlns:a16="http://schemas.microsoft.com/office/drawing/2014/main" id="{715C80EA-D286-3BAB-7523-BCD9DB91C5F2}"/>
              </a:ext>
            </a:extLst>
          </p:cNvPr>
          <p:cNvSpPr txBox="1"/>
          <p:nvPr/>
        </p:nvSpPr>
        <p:spPr>
          <a:xfrm>
            <a:off x="3693375" y="3387361"/>
            <a:ext cx="180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dirty="0">
                <a:solidFill>
                  <a:srgbClr val="191919"/>
                </a:solidFill>
                <a:latin typeface="Neue Haas Grotesk Text Pro" panose="020B0504020202020204" pitchFamily="34" charset="77"/>
                <a:ea typeface="Epilogue"/>
                <a:cs typeface="Epilogue"/>
                <a:sym typeface="Epilogue"/>
              </a:rPr>
              <a:t>Flexible work arrangements</a:t>
            </a:r>
          </a:p>
        </p:txBody>
      </p:sp>
      <p:sp>
        <p:nvSpPr>
          <p:cNvPr id="10" name="Google Shape;382;p52">
            <a:extLst>
              <a:ext uri="{FF2B5EF4-FFF2-40B4-BE49-F238E27FC236}">
                <a16:creationId xmlns:a16="http://schemas.microsoft.com/office/drawing/2014/main" id="{4371EA14-7471-24AB-E5F8-4F606EE6A2C6}"/>
              </a:ext>
            </a:extLst>
          </p:cNvPr>
          <p:cNvSpPr txBox="1"/>
          <p:nvPr/>
        </p:nvSpPr>
        <p:spPr>
          <a:xfrm>
            <a:off x="362353" y="2075010"/>
            <a:ext cx="2969517"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solidFill>
                  <a:srgbClr val="191919"/>
                </a:solidFill>
                <a:latin typeface="Neue Haas Grotesk Text Pro" panose="020B0504020202020204" pitchFamily="34" charset="77"/>
                <a:ea typeface="Epilogue"/>
                <a:cs typeface="Epilogue"/>
                <a:sym typeface="Epilogue"/>
              </a:rPr>
              <a:t>Nonlinear distance decay &amp; accessibility </a:t>
            </a:r>
            <a:r>
              <a:rPr lang="en-GB" sz="1600" b="1" dirty="0" err="1">
                <a:solidFill>
                  <a:srgbClr val="191919"/>
                </a:solidFill>
                <a:latin typeface="Neue Haas Grotesk Text Pro" panose="020B0504020202020204" pitchFamily="34" charset="77"/>
                <a:ea typeface="Epilogue"/>
                <a:cs typeface="Epilogue"/>
                <a:sym typeface="Epilogue"/>
              </a:rPr>
              <a:t>logsums</a:t>
            </a:r>
            <a:endParaRPr lang="en-GB" sz="1600" b="1" dirty="0">
              <a:solidFill>
                <a:srgbClr val="191919"/>
              </a:solidFill>
              <a:latin typeface="Neue Haas Grotesk Text Pro" panose="020B0504020202020204" pitchFamily="34" charset="77"/>
              <a:ea typeface="Epilogue"/>
              <a:cs typeface="Epilogue"/>
              <a:sym typeface="Epilogue"/>
            </a:endParaRPr>
          </a:p>
          <a:p>
            <a:pPr marL="0" lvl="0" indent="0" algn="ctr" rtl="0">
              <a:spcBef>
                <a:spcPts val="0"/>
              </a:spcBef>
              <a:spcAft>
                <a:spcPts val="0"/>
              </a:spcAft>
              <a:buNone/>
            </a:pPr>
            <a:endParaRPr lang="en-GB" sz="1600" b="1" dirty="0">
              <a:solidFill>
                <a:srgbClr val="191919"/>
              </a:solidFill>
              <a:latin typeface="Neue Haas Grotesk Text Pro" panose="020B0504020202020204" pitchFamily="34" charset="77"/>
              <a:ea typeface="Epilogue"/>
              <a:cs typeface="Epilogue"/>
              <a:sym typeface="Epilogue"/>
            </a:endParaRPr>
          </a:p>
        </p:txBody>
      </p:sp>
      <p:sp>
        <p:nvSpPr>
          <p:cNvPr id="11" name="Google Shape;382;p52">
            <a:extLst>
              <a:ext uri="{FF2B5EF4-FFF2-40B4-BE49-F238E27FC236}">
                <a16:creationId xmlns:a16="http://schemas.microsoft.com/office/drawing/2014/main" id="{EF741CED-F22B-BD50-4374-DC303F9CDB09}"/>
              </a:ext>
            </a:extLst>
          </p:cNvPr>
          <p:cNvSpPr txBox="1"/>
          <p:nvPr/>
        </p:nvSpPr>
        <p:spPr>
          <a:xfrm>
            <a:off x="362353" y="3715900"/>
            <a:ext cx="2969517"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solidFill>
                  <a:srgbClr val="191919"/>
                </a:solidFill>
                <a:latin typeface="Neue Haas Grotesk Text Pro" panose="020B0504020202020204" pitchFamily="34" charset="77"/>
                <a:ea typeface="Epilogue"/>
                <a:cs typeface="Epilogue"/>
                <a:sym typeface="Epilogue"/>
              </a:rPr>
              <a:t>Shadow Prices</a:t>
            </a:r>
          </a:p>
        </p:txBody>
      </p:sp>
      <p:sp>
        <p:nvSpPr>
          <p:cNvPr id="12" name="Google Shape;383;p52">
            <a:extLst>
              <a:ext uri="{FF2B5EF4-FFF2-40B4-BE49-F238E27FC236}">
                <a16:creationId xmlns:a16="http://schemas.microsoft.com/office/drawing/2014/main" id="{1DD8DE9D-1021-2907-0EEB-76E6EBEDD148}"/>
              </a:ext>
            </a:extLst>
          </p:cNvPr>
          <p:cNvSpPr txBox="1"/>
          <p:nvPr/>
        </p:nvSpPr>
        <p:spPr>
          <a:xfrm>
            <a:off x="465656" y="3978489"/>
            <a:ext cx="2762909" cy="359346"/>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a:t>
            </a:r>
            <a:r>
              <a:rPr lang="en-GB" dirty="0" err="1">
                <a:solidFill>
                  <a:schemeClr val="lt1"/>
                </a:solidFill>
                <a:latin typeface="Karla"/>
                <a:ea typeface="Karla"/>
                <a:cs typeface="Karla"/>
                <a:sym typeface="Karla"/>
              </a:rPr>
              <a:t>Vitins</a:t>
            </a:r>
            <a:r>
              <a:rPr lang="en-GB" dirty="0">
                <a:solidFill>
                  <a:schemeClr val="lt1"/>
                </a:solidFill>
                <a:latin typeface="Karla"/>
                <a:ea typeface="Karla"/>
                <a:cs typeface="Karla"/>
                <a:sym typeface="Karla"/>
              </a:rPr>
              <a:t> et al. (2016, 2023))</a:t>
            </a:r>
            <a:endParaRPr dirty="0">
              <a:solidFill>
                <a:schemeClr val="lt1"/>
              </a:solidFill>
              <a:latin typeface="Karla"/>
              <a:ea typeface="Karla"/>
              <a:cs typeface="Karla"/>
              <a:sym typeface="Karla"/>
            </a:endParaRPr>
          </a:p>
        </p:txBody>
      </p:sp>
      <p:sp>
        <p:nvSpPr>
          <p:cNvPr id="14" name="Google Shape;383;p52">
            <a:extLst>
              <a:ext uri="{FF2B5EF4-FFF2-40B4-BE49-F238E27FC236}">
                <a16:creationId xmlns:a16="http://schemas.microsoft.com/office/drawing/2014/main" id="{98E0C07D-781A-D407-6CDB-6CCF84C03361}"/>
              </a:ext>
            </a:extLst>
          </p:cNvPr>
          <p:cNvSpPr txBox="1"/>
          <p:nvPr/>
        </p:nvSpPr>
        <p:spPr>
          <a:xfrm>
            <a:off x="465655" y="2330193"/>
            <a:ext cx="2762909" cy="359346"/>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(Mishra,  2013)</a:t>
            </a:r>
          </a:p>
        </p:txBody>
      </p:sp>
      <p:sp>
        <p:nvSpPr>
          <p:cNvPr id="17" name="Google Shape;383;p52">
            <a:extLst>
              <a:ext uri="{FF2B5EF4-FFF2-40B4-BE49-F238E27FC236}">
                <a16:creationId xmlns:a16="http://schemas.microsoft.com/office/drawing/2014/main" id="{FEDC1E26-B942-D47D-C2A3-275385B60EF4}"/>
              </a:ext>
            </a:extLst>
          </p:cNvPr>
          <p:cNvSpPr txBox="1"/>
          <p:nvPr/>
        </p:nvSpPr>
        <p:spPr>
          <a:xfrm>
            <a:off x="3729360" y="4403785"/>
            <a:ext cx="1737930" cy="359346"/>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(Gupta, 2015)</a:t>
            </a:r>
            <a:endParaRPr dirty="0">
              <a:solidFill>
                <a:schemeClr val="lt1"/>
              </a:solidFill>
              <a:latin typeface="Karla"/>
              <a:ea typeface="Karla"/>
              <a:cs typeface="Karla"/>
              <a:sym typeface="Karla"/>
            </a:endParaRPr>
          </a:p>
        </p:txBody>
      </p:sp>
      <p:sp>
        <p:nvSpPr>
          <p:cNvPr id="18" name="Google Shape;382;p52">
            <a:extLst>
              <a:ext uri="{FF2B5EF4-FFF2-40B4-BE49-F238E27FC236}">
                <a16:creationId xmlns:a16="http://schemas.microsoft.com/office/drawing/2014/main" id="{5BF33A08-AD9D-A0F2-C6E3-3A0F14B23952}"/>
              </a:ext>
            </a:extLst>
          </p:cNvPr>
          <p:cNvSpPr txBox="1"/>
          <p:nvPr/>
        </p:nvSpPr>
        <p:spPr>
          <a:xfrm>
            <a:off x="3693375" y="4075246"/>
            <a:ext cx="180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dirty="0">
                <a:solidFill>
                  <a:srgbClr val="191919"/>
                </a:solidFill>
                <a:latin typeface="Neue Haas Grotesk Text Pro" panose="020B0504020202020204" pitchFamily="34" charset="77"/>
                <a:ea typeface="Epilogue"/>
                <a:cs typeface="Epilogue"/>
                <a:sym typeface="Epilogue"/>
              </a:rPr>
              <a:t>Household effects</a:t>
            </a:r>
          </a:p>
        </p:txBody>
      </p:sp>
      <p:cxnSp>
        <p:nvCxnSpPr>
          <p:cNvPr id="21" name="Google Shape;387;p52">
            <a:extLst>
              <a:ext uri="{FF2B5EF4-FFF2-40B4-BE49-F238E27FC236}">
                <a16:creationId xmlns:a16="http://schemas.microsoft.com/office/drawing/2014/main" id="{D47A6BB1-6429-0E2D-904B-7F0FF4F9A139}"/>
              </a:ext>
            </a:extLst>
          </p:cNvPr>
          <p:cNvCxnSpPr>
            <a:cxnSpLocks/>
          </p:cNvCxnSpPr>
          <p:nvPr/>
        </p:nvCxnSpPr>
        <p:spPr>
          <a:xfrm>
            <a:off x="5914202" y="3564619"/>
            <a:ext cx="98695" cy="0"/>
          </a:xfrm>
          <a:prstGeom prst="straightConnector1">
            <a:avLst/>
          </a:prstGeom>
          <a:noFill/>
          <a:ln w="9525" cap="flat" cmpd="sng">
            <a:solidFill>
              <a:schemeClr val="lt1"/>
            </a:solidFill>
            <a:prstDash val="solid"/>
            <a:round/>
            <a:headEnd type="none" w="med" len="med"/>
            <a:tailEnd type="none" w="med" len="med"/>
          </a:ln>
        </p:spPr>
      </p:cxnSp>
      <p:sp>
        <p:nvSpPr>
          <p:cNvPr id="22" name="Google Shape;371;p52">
            <a:extLst>
              <a:ext uri="{FF2B5EF4-FFF2-40B4-BE49-F238E27FC236}">
                <a16:creationId xmlns:a16="http://schemas.microsoft.com/office/drawing/2014/main" id="{AD0B73B1-4892-97C1-1B61-FC0B72417AD2}"/>
              </a:ext>
            </a:extLst>
          </p:cNvPr>
          <p:cNvSpPr txBox="1">
            <a:spLocks/>
          </p:cNvSpPr>
          <p:nvPr/>
        </p:nvSpPr>
        <p:spPr>
          <a:xfrm>
            <a:off x="6103047" y="2882732"/>
            <a:ext cx="287414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Epilogue"/>
              <a:buNone/>
              <a:defRPr sz="2800" b="0" i="0" u="none" strike="noStrike" cap="none">
                <a:solidFill>
                  <a:schemeClr val="lt1"/>
                </a:solidFill>
                <a:latin typeface="Epilogue"/>
                <a:ea typeface="Epilogue"/>
                <a:cs typeface="Epilogue"/>
                <a:sym typeface="Epilogu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GB" sz="2500" b="1" dirty="0">
                <a:latin typeface="Neue Haas Grotesk Text Pro" panose="020B0504020202020204" pitchFamily="34" charset="77"/>
              </a:rPr>
              <a:t>Discrete choice Framework</a:t>
            </a:r>
          </a:p>
        </p:txBody>
      </p:sp>
      <p:sp>
        <p:nvSpPr>
          <p:cNvPr id="23" name="Google Shape;382;p52">
            <a:extLst>
              <a:ext uri="{FF2B5EF4-FFF2-40B4-BE49-F238E27FC236}">
                <a16:creationId xmlns:a16="http://schemas.microsoft.com/office/drawing/2014/main" id="{FBF16D71-EE86-A7DB-18CD-B852DE86AB9E}"/>
              </a:ext>
            </a:extLst>
          </p:cNvPr>
          <p:cNvSpPr txBox="1"/>
          <p:nvPr/>
        </p:nvSpPr>
        <p:spPr>
          <a:xfrm>
            <a:off x="362353" y="2747922"/>
            <a:ext cx="2969517"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solidFill>
                  <a:srgbClr val="191919"/>
                </a:solidFill>
                <a:latin typeface="Neue Haas Grotesk Text Pro" panose="020B0504020202020204" pitchFamily="34" charset="77"/>
                <a:ea typeface="Epilogue"/>
                <a:cs typeface="Epilogue"/>
                <a:sym typeface="Epilogue"/>
              </a:rPr>
              <a:t>Mixed and Nested Logit</a:t>
            </a:r>
          </a:p>
        </p:txBody>
      </p:sp>
      <p:sp>
        <p:nvSpPr>
          <p:cNvPr id="24" name="Google Shape;383;p52">
            <a:extLst>
              <a:ext uri="{FF2B5EF4-FFF2-40B4-BE49-F238E27FC236}">
                <a16:creationId xmlns:a16="http://schemas.microsoft.com/office/drawing/2014/main" id="{6D26E2BC-F869-67E7-00E1-42ECD04C7FE9}"/>
              </a:ext>
            </a:extLst>
          </p:cNvPr>
          <p:cNvSpPr txBox="1"/>
          <p:nvPr/>
        </p:nvSpPr>
        <p:spPr>
          <a:xfrm>
            <a:off x="465655" y="3121064"/>
            <a:ext cx="2762909" cy="359346"/>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GB" dirty="0">
                <a:solidFill>
                  <a:schemeClr val="lt1"/>
                </a:solidFill>
                <a:latin typeface="Karla"/>
                <a:ea typeface="Karla"/>
                <a:cs typeface="Karla"/>
                <a:sym typeface="Karla"/>
              </a:rPr>
              <a:t>(Train, 2009), (Dong et al., 2006)</a:t>
            </a:r>
          </a:p>
        </p:txBody>
      </p:sp>
    </p:spTree>
    <p:extLst>
      <p:ext uri="{BB962C8B-B14F-4D97-AF65-F5344CB8AC3E}">
        <p14:creationId xmlns:p14="http://schemas.microsoft.com/office/powerpoint/2010/main" val="3951551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6A21B4C7-CBB0-804D-38F1-AF107DA949D7}"/>
            </a:ext>
          </a:extLst>
        </p:cNvPr>
        <p:cNvGrpSpPr/>
        <p:nvPr/>
      </p:nvGrpSpPr>
      <p:grpSpPr>
        <a:xfrm>
          <a:off x="0" y="0"/>
          <a:ext cx="0" cy="0"/>
          <a:chOff x="0" y="0"/>
          <a:chExt cx="0" cy="0"/>
        </a:xfrm>
      </p:grpSpPr>
      <p:sp>
        <p:nvSpPr>
          <p:cNvPr id="233" name="Google Shape;233;p42">
            <a:extLst>
              <a:ext uri="{FF2B5EF4-FFF2-40B4-BE49-F238E27FC236}">
                <a16:creationId xmlns:a16="http://schemas.microsoft.com/office/drawing/2014/main" id="{8199D98C-08D3-54D5-8E97-C1C004DA8967}"/>
              </a:ext>
            </a:extLst>
          </p:cNvPr>
          <p:cNvSpPr/>
          <p:nvPr/>
        </p:nvSpPr>
        <p:spPr>
          <a:xfrm flipH="1">
            <a:off x="4571975" y="2490875"/>
            <a:ext cx="4572000" cy="1302900"/>
          </a:xfrm>
          <a:prstGeom prst="rect">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Neue Haas Grotesk Text Pro" panose="020B0504020202020204" pitchFamily="34" charset="77"/>
            </a:endParaRPr>
          </a:p>
        </p:txBody>
      </p:sp>
      <p:sp>
        <p:nvSpPr>
          <p:cNvPr id="234" name="Google Shape;234;p42">
            <a:extLst>
              <a:ext uri="{FF2B5EF4-FFF2-40B4-BE49-F238E27FC236}">
                <a16:creationId xmlns:a16="http://schemas.microsoft.com/office/drawing/2014/main" id="{66CB57E4-2EA0-F74C-1081-BE1117D554A9}"/>
              </a:ext>
            </a:extLst>
          </p:cNvPr>
          <p:cNvSpPr txBox="1">
            <a:spLocks noGrp="1"/>
          </p:cNvSpPr>
          <p:nvPr>
            <p:ph type="title"/>
          </p:nvPr>
        </p:nvSpPr>
        <p:spPr>
          <a:xfrm>
            <a:off x="5231757" y="2596475"/>
            <a:ext cx="3553428"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Neue Haas Grotesk Text Pro" panose="020B0504020202020204" pitchFamily="34" charset="77"/>
              </a:rPr>
              <a:t>Methodology</a:t>
            </a:r>
            <a:endParaRPr b="1" dirty="0">
              <a:solidFill>
                <a:schemeClr val="tx1"/>
              </a:solidFill>
              <a:latin typeface="Neue Haas Grotesk Text Pro" panose="020B0504020202020204" pitchFamily="34" charset="77"/>
            </a:endParaRPr>
          </a:p>
        </p:txBody>
      </p:sp>
      <p:sp>
        <p:nvSpPr>
          <p:cNvPr id="235" name="Google Shape;235;p42">
            <a:extLst>
              <a:ext uri="{FF2B5EF4-FFF2-40B4-BE49-F238E27FC236}">
                <a16:creationId xmlns:a16="http://schemas.microsoft.com/office/drawing/2014/main" id="{5EA32C72-E368-0384-B5FD-4A57EC20BC80}"/>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b="1" dirty="0">
                <a:latin typeface="Neue Haas Grotesk Text Pro" panose="020B0504020202020204" pitchFamily="34" charset="77"/>
              </a:rPr>
              <a:t>Research Design and Data Preparation</a:t>
            </a:r>
            <a:endParaRPr lang="en-US" dirty="0">
              <a:latin typeface="Neue Haas Grotesk Text Pro" panose="020B0504020202020204" pitchFamily="34" charset="77"/>
            </a:endParaRPr>
          </a:p>
        </p:txBody>
      </p:sp>
      <p:sp>
        <p:nvSpPr>
          <p:cNvPr id="236" name="Google Shape;236;p42">
            <a:extLst>
              <a:ext uri="{FF2B5EF4-FFF2-40B4-BE49-F238E27FC236}">
                <a16:creationId xmlns:a16="http://schemas.microsoft.com/office/drawing/2014/main" id="{10C0F070-962D-7897-41B5-0ADCD317BAC3}"/>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latin typeface="Neue Haas Grotesk Text Pro" panose="020B0504020202020204" pitchFamily="34" charset="77"/>
              </a:rPr>
              <a:t>03.</a:t>
            </a:r>
            <a:endParaRPr>
              <a:solidFill>
                <a:schemeClr val="tx1"/>
              </a:solidFill>
              <a:latin typeface="Neue Haas Grotesk Text Pro" panose="020B0504020202020204" pitchFamily="34" charset="77"/>
            </a:endParaRPr>
          </a:p>
        </p:txBody>
      </p:sp>
    </p:spTree>
    <p:extLst>
      <p:ext uri="{BB962C8B-B14F-4D97-AF65-F5344CB8AC3E}">
        <p14:creationId xmlns:p14="http://schemas.microsoft.com/office/powerpoint/2010/main" val="130878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96096604-806D-BDFC-BF21-A3935BD12C20}"/>
            </a:ext>
          </a:extLst>
        </p:cNvPr>
        <p:cNvGrpSpPr/>
        <p:nvPr/>
      </p:nvGrpSpPr>
      <p:grpSpPr>
        <a:xfrm>
          <a:off x="0" y="0"/>
          <a:ext cx="0" cy="0"/>
          <a:chOff x="0" y="0"/>
          <a:chExt cx="0" cy="0"/>
        </a:xfrm>
      </p:grpSpPr>
      <p:grpSp>
        <p:nvGrpSpPr>
          <p:cNvPr id="2" name="Google Shape;4555;p81">
            <a:extLst>
              <a:ext uri="{FF2B5EF4-FFF2-40B4-BE49-F238E27FC236}">
                <a16:creationId xmlns:a16="http://schemas.microsoft.com/office/drawing/2014/main" id="{8B5CCC6C-3D30-4467-8C19-404218D53A65}"/>
              </a:ext>
            </a:extLst>
          </p:cNvPr>
          <p:cNvGrpSpPr/>
          <p:nvPr/>
        </p:nvGrpSpPr>
        <p:grpSpPr>
          <a:xfrm rot="10800000">
            <a:off x="2970460" y="1581406"/>
            <a:ext cx="6035039" cy="2323528"/>
            <a:chOff x="926675" y="3256600"/>
            <a:chExt cx="5755100" cy="2214500"/>
          </a:xfrm>
        </p:grpSpPr>
        <p:sp>
          <p:nvSpPr>
            <p:cNvPr id="6" name="Google Shape;4558;p81">
              <a:extLst>
                <a:ext uri="{FF2B5EF4-FFF2-40B4-BE49-F238E27FC236}">
                  <a16:creationId xmlns:a16="http://schemas.microsoft.com/office/drawing/2014/main" id="{68B6C904-3DFE-C32C-51AA-45BAFD8AD999}"/>
                </a:ext>
              </a:extLst>
            </p:cNvPr>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559;p81">
              <a:extLst>
                <a:ext uri="{FF2B5EF4-FFF2-40B4-BE49-F238E27FC236}">
                  <a16:creationId xmlns:a16="http://schemas.microsoft.com/office/drawing/2014/main" id="{0553470B-598B-AD45-5F8A-06672B6DB981}"/>
                </a:ext>
              </a:extLst>
            </p:cNvPr>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ES" dirty="0"/>
            </a:p>
          </p:txBody>
        </p:sp>
      </p:grpSp>
      <p:sp>
        <p:nvSpPr>
          <p:cNvPr id="243" name="Google Shape;243;p43">
            <a:extLst>
              <a:ext uri="{FF2B5EF4-FFF2-40B4-BE49-F238E27FC236}">
                <a16:creationId xmlns:a16="http://schemas.microsoft.com/office/drawing/2014/main" id="{F9B7CFB7-EEA6-3FD6-E675-050A023E6FA9}"/>
              </a:ext>
            </a:extLst>
          </p:cNvPr>
          <p:cNvSpPr txBox="1">
            <a:spLocks noGrp="1"/>
          </p:cNvSpPr>
          <p:nvPr>
            <p:ph type="title"/>
          </p:nvPr>
        </p:nvSpPr>
        <p:spPr>
          <a:xfrm>
            <a:off x="475586" y="490801"/>
            <a:ext cx="3547263" cy="572700"/>
          </a:xfrm>
          <a:prstGeom prst="rect">
            <a:avLst/>
          </a:prstGeom>
        </p:spPr>
        <p:txBody>
          <a:bodyPr spcFirstLastPara="1" wrap="square" lIns="91425" tIns="91425" rIns="91425" bIns="91425" anchor="ctr" anchorCtr="0">
            <a:noAutofit/>
          </a:bodyPr>
          <a:lstStyle/>
          <a:p>
            <a:r>
              <a:rPr lang="en" b="1" dirty="0">
                <a:latin typeface="Neue Haas Grotesk Text Pro" panose="020B0504020202020204" pitchFamily="34" charset="77"/>
              </a:rPr>
              <a:t>Research Design</a:t>
            </a:r>
            <a:endParaRPr lang="en-US" dirty="0">
              <a:latin typeface="Neue Haas Grotesk Text Pro" panose="020B0504020202020204" pitchFamily="34" charset="77"/>
            </a:endParaRPr>
          </a:p>
        </p:txBody>
      </p:sp>
      <p:sp>
        <p:nvSpPr>
          <p:cNvPr id="9" name="TextBox 8">
            <a:extLst>
              <a:ext uri="{FF2B5EF4-FFF2-40B4-BE49-F238E27FC236}">
                <a16:creationId xmlns:a16="http://schemas.microsoft.com/office/drawing/2014/main" id="{EE8720A4-CD36-4984-8C28-77312A001972}"/>
              </a:ext>
            </a:extLst>
          </p:cNvPr>
          <p:cNvSpPr txBox="1"/>
          <p:nvPr/>
        </p:nvSpPr>
        <p:spPr>
          <a:xfrm>
            <a:off x="4452594" y="2980711"/>
            <a:ext cx="2960958" cy="1107996"/>
          </a:xfrm>
          <a:prstGeom prst="rect">
            <a:avLst/>
          </a:prstGeom>
          <a:noFill/>
        </p:spPr>
        <p:txBody>
          <a:bodyPr wrap="square" rtlCol="0">
            <a:spAutoFit/>
          </a:bodyPr>
          <a:lstStyle/>
          <a:p>
            <a:pPr algn="ctr"/>
            <a:r>
              <a:rPr lang="en-US" sz="2600" b="1" dirty="0">
                <a:solidFill>
                  <a:schemeClr val="tx1"/>
                </a:solidFill>
                <a:latin typeface="Karla" pitchFamily="2" charset="77"/>
              </a:rPr>
              <a:t>Base Model</a:t>
            </a:r>
            <a:endParaRPr lang="en-US" sz="2600" dirty="0">
              <a:solidFill>
                <a:schemeClr val="tx1"/>
              </a:solidFill>
              <a:latin typeface="Karla" pitchFamily="2" charset="77"/>
            </a:endParaRPr>
          </a:p>
          <a:p>
            <a:pPr algn="ctr"/>
            <a:r>
              <a:rPr lang="en-US" sz="1600" dirty="0">
                <a:solidFill>
                  <a:schemeClr val="tx1"/>
                </a:solidFill>
                <a:latin typeface="Karla" pitchFamily="2" charset="77"/>
              </a:rPr>
              <a:t>Current Octavius Replica</a:t>
            </a:r>
          </a:p>
          <a:p>
            <a:endParaRPr lang="en-ES" sz="2400" dirty="0">
              <a:latin typeface="Karla" pitchFamily="2" charset="77"/>
            </a:endParaRPr>
          </a:p>
        </p:txBody>
      </p:sp>
      <p:sp>
        <p:nvSpPr>
          <p:cNvPr id="10" name="TextBox 9">
            <a:extLst>
              <a:ext uri="{FF2B5EF4-FFF2-40B4-BE49-F238E27FC236}">
                <a16:creationId xmlns:a16="http://schemas.microsoft.com/office/drawing/2014/main" id="{B4F760AD-8AD0-9C7F-B2AD-319B11E3DB64}"/>
              </a:ext>
            </a:extLst>
          </p:cNvPr>
          <p:cNvSpPr txBox="1"/>
          <p:nvPr/>
        </p:nvSpPr>
        <p:spPr>
          <a:xfrm>
            <a:off x="3380073" y="1663934"/>
            <a:ext cx="5106000" cy="1354217"/>
          </a:xfrm>
          <a:prstGeom prst="rect">
            <a:avLst/>
          </a:prstGeom>
          <a:noFill/>
        </p:spPr>
        <p:txBody>
          <a:bodyPr wrap="square" rtlCol="0">
            <a:spAutoFit/>
          </a:bodyPr>
          <a:lstStyle/>
          <a:p>
            <a:pPr algn="ctr"/>
            <a:r>
              <a:rPr lang="en-US" sz="2600" b="1" dirty="0">
                <a:solidFill>
                  <a:schemeClr val="tx1"/>
                </a:solidFill>
                <a:latin typeface="Karla" pitchFamily="2" charset="77"/>
              </a:rPr>
              <a:t>Extended Model</a:t>
            </a:r>
          </a:p>
          <a:p>
            <a:pPr algn="ctr"/>
            <a:r>
              <a:rPr lang="en-US" sz="1600" dirty="0">
                <a:solidFill>
                  <a:schemeClr val="tx1"/>
                </a:solidFill>
                <a:latin typeface="Karla" pitchFamily="2" charset="77"/>
              </a:rPr>
              <a:t>Additional variables: Sector specific job shares, </a:t>
            </a:r>
          </a:p>
          <a:p>
            <a:pPr algn="ctr"/>
            <a:r>
              <a:rPr lang="en-US" sz="1600" dirty="0">
                <a:solidFill>
                  <a:schemeClr val="tx1"/>
                </a:solidFill>
                <a:latin typeface="Karla" pitchFamily="2" charset="77"/>
              </a:rPr>
              <a:t>work flexibility and existence of a child</a:t>
            </a:r>
          </a:p>
          <a:p>
            <a:pPr algn="ctr"/>
            <a:endParaRPr lang="en-US" sz="2400" b="1" dirty="0">
              <a:solidFill>
                <a:schemeClr val="tx1"/>
              </a:solidFill>
              <a:latin typeface="Karla" pitchFamily="2" charset="77"/>
            </a:endParaRPr>
          </a:p>
        </p:txBody>
      </p:sp>
      <p:sp>
        <p:nvSpPr>
          <p:cNvPr id="5" name="TextBox 4">
            <a:extLst>
              <a:ext uri="{FF2B5EF4-FFF2-40B4-BE49-F238E27FC236}">
                <a16:creationId xmlns:a16="http://schemas.microsoft.com/office/drawing/2014/main" id="{F0109443-235D-B823-EFE1-43E7D3A51D81}"/>
              </a:ext>
            </a:extLst>
          </p:cNvPr>
          <p:cNvSpPr txBox="1"/>
          <p:nvPr/>
        </p:nvSpPr>
        <p:spPr>
          <a:xfrm>
            <a:off x="475586" y="1605711"/>
            <a:ext cx="2904487" cy="3046988"/>
          </a:xfrm>
          <a:prstGeom prst="rect">
            <a:avLst/>
          </a:prstGeom>
          <a:noFill/>
        </p:spPr>
        <p:txBody>
          <a:bodyPr wrap="square" rtlCol="0">
            <a:spAutoFit/>
          </a:bodyPr>
          <a:lstStyle/>
          <a:p>
            <a:r>
              <a:rPr lang="en-GB" sz="1600" b="1" dirty="0">
                <a:solidFill>
                  <a:srgbClr val="C00000"/>
                </a:solidFill>
                <a:latin typeface="Karla" panose="020F0502020204030204" pitchFamily="34" charset="0"/>
                <a:cs typeface="Karla" panose="020F0502020204030204" pitchFamily="34" charset="0"/>
              </a:rPr>
              <a:t>W</a:t>
            </a:r>
            <a:r>
              <a:rPr lang="en-ES" sz="1600" b="1" dirty="0">
                <a:solidFill>
                  <a:srgbClr val="C00000"/>
                </a:solidFill>
                <a:latin typeface="Karla" panose="020F0502020204030204" pitchFamily="34" charset="0"/>
                <a:cs typeface="Karla" panose="020F0502020204030204" pitchFamily="34" charset="0"/>
              </a:rPr>
              <a:t>ork Flexibility</a:t>
            </a:r>
            <a:endParaRPr lang="en-ES" sz="1600" dirty="0">
              <a:solidFill>
                <a:srgbClr val="C00000"/>
              </a:solidFill>
              <a:latin typeface="Karla" panose="020F0502020204030204" pitchFamily="34" charset="0"/>
              <a:cs typeface="Karla" panose="020F0502020204030204" pitchFamily="34" charset="0"/>
            </a:endParaRPr>
          </a:p>
          <a:p>
            <a:r>
              <a:rPr lang="en-GB" sz="1600" dirty="0"/>
              <a:t>Indicates whether an individual has the option to work from home.</a:t>
            </a:r>
          </a:p>
          <a:p>
            <a:endParaRPr lang="en-GB" sz="1600" dirty="0"/>
          </a:p>
          <a:p>
            <a:r>
              <a:rPr lang="en-US" sz="1600" b="1" dirty="0">
                <a:solidFill>
                  <a:srgbClr val="C00000"/>
                </a:solidFill>
                <a:latin typeface="Karla" panose="020F0502020204030204" pitchFamily="34" charset="0"/>
                <a:cs typeface="Karla" panose="020F0502020204030204" pitchFamily="34" charset="0"/>
              </a:rPr>
              <a:t>Sector job share</a:t>
            </a:r>
            <a:endParaRPr lang="en-ES" sz="1600" dirty="0">
              <a:solidFill>
                <a:srgbClr val="C00000"/>
              </a:solidFill>
              <a:latin typeface="Karla" panose="020F0502020204030204" pitchFamily="34" charset="0"/>
              <a:cs typeface="Karla" panose="020F0502020204030204" pitchFamily="34" charset="0"/>
            </a:endParaRPr>
          </a:p>
          <a:p>
            <a:r>
              <a:rPr lang="en-GB" sz="1600" dirty="0"/>
              <a:t>The proportion of jobs in a specific sector within a zone relative to the total number of jobs in that zone.</a:t>
            </a:r>
          </a:p>
          <a:p>
            <a:endParaRPr lang="en-ES" sz="1600" dirty="0">
              <a:latin typeface="Karla" panose="020F0502020204030204" pitchFamily="34" charset="0"/>
              <a:cs typeface="Karla" panose="020F0502020204030204" pitchFamily="34" charset="0"/>
            </a:endParaRPr>
          </a:p>
          <a:p>
            <a:endParaRPr lang="fa-IR" sz="1600" dirty="0"/>
          </a:p>
        </p:txBody>
      </p:sp>
    </p:spTree>
    <p:extLst>
      <p:ext uri="{BB962C8B-B14F-4D97-AF65-F5344CB8AC3E}">
        <p14:creationId xmlns:p14="http://schemas.microsoft.com/office/powerpoint/2010/main" val="3611947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43;p43">
            <a:extLst>
              <a:ext uri="{FF2B5EF4-FFF2-40B4-BE49-F238E27FC236}">
                <a16:creationId xmlns:a16="http://schemas.microsoft.com/office/drawing/2014/main" id="{1DC4EC6D-1CC1-9551-A5E0-C08216CDEC0A}"/>
              </a:ext>
            </a:extLst>
          </p:cNvPr>
          <p:cNvSpPr txBox="1">
            <a:spLocks noGrp="1"/>
          </p:cNvSpPr>
          <p:nvPr>
            <p:ph type="title"/>
          </p:nvPr>
        </p:nvSpPr>
        <p:spPr>
          <a:xfrm>
            <a:off x="506201" y="535888"/>
            <a:ext cx="3382802" cy="572700"/>
          </a:xfrm>
          <a:prstGeom prst="rect">
            <a:avLst/>
          </a:prstGeom>
        </p:spPr>
        <p:txBody>
          <a:bodyPr spcFirstLastPara="1" wrap="square" lIns="91425" tIns="91425" rIns="91425" bIns="91425" anchor="ctr" anchorCtr="0">
            <a:noAutofit/>
          </a:bodyPr>
          <a:lstStyle/>
          <a:p>
            <a:r>
              <a:rPr lang="en" b="1" dirty="0">
                <a:latin typeface="Neue Haas Grotesk Text Pro" panose="020B0504020202020204" pitchFamily="34" charset="77"/>
              </a:rPr>
              <a:t>Data Preparation</a:t>
            </a:r>
            <a:br>
              <a:rPr lang="en" b="1" dirty="0">
                <a:latin typeface="Neue Haas Grotesk Text Pro" panose="020B0504020202020204" pitchFamily="34" charset="77"/>
              </a:rPr>
            </a:br>
            <a:r>
              <a:rPr lang="en" sz="1800" dirty="0">
                <a:latin typeface="Neue Haas Grotesk Text Pro" panose="020B0504020202020204" pitchFamily="34" charset="77"/>
              </a:rPr>
              <a:t>Overview</a:t>
            </a:r>
            <a:endParaRPr lang="en-US" sz="1800" dirty="0">
              <a:latin typeface="Neue Haas Grotesk Text Pro" panose="020B0504020202020204" pitchFamily="34" charset="77"/>
            </a:endParaRPr>
          </a:p>
        </p:txBody>
      </p:sp>
      <p:sp>
        <p:nvSpPr>
          <p:cNvPr id="2" name="TextBox 1">
            <a:extLst>
              <a:ext uri="{FF2B5EF4-FFF2-40B4-BE49-F238E27FC236}">
                <a16:creationId xmlns:a16="http://schemas.microsoft.com/office/drawing/2014/main" id="{72BA1261-CF1B-0919-A634-8BB594363A71}"/>
              </a:ext>
            </a:extLst>
          </p:cNvPr>
          <p:cNvSpPr txBox="1"/>
          <p:nvPr/>
        </p:nvSpPr>
        <p:spPr>
          <a:xfrm>
            <a:off x="615843" y="2087209"/>
            <a:ext cx="361470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dirty="0" err="1">
                <a:latin typeface="Karla"/>
              </a:rPr>
              <a:t>Landelijk</a:t>
            </a:r>
            <a:r>
              <a:rPr lang="en-US" b="1" dirty="0">
                <a:latin typeface="Karla"/>
              </a:rPr>
              <a:t> </a:t>
            </a:r>
            <a:r>
              <a:rPr lang="en-US" b="1" dirty="0" err="1">
                <a:latin typeface="Karla"/>
              </a:rPr>
              <a:t>Reizigersonderzoek</a:t>
            </a:r>
            <a:r>
              <a:rPr lang="en-US" b="1" dirty="0">
                <a:latin typeface="Karla"/>
              </a:rPr>
              <a:t> (2023)</a:t>
            </a:r>
          </a:p>
          <a:p>
            <a:r>
              <a:rPr lang="en-US" dirty="0">
                <a:latin typeface="Karla"/>
              </a:rPr>
              <a:t>	national travel survey </a:t>
            </a:r>
          </a:p>
          <a:p>
            <a:pPr marL="285750" indent="-285750">
              <a:buFont typeface="Arial" panose="020B0604020202020204" pitchFamily="34" charset="0"/>
              <a:buChar char="•"/>
            </a:pPr>
            <a:r>
              <a:rPr lang="en-US" b="1" dirty="0">
                <a:latin typeface="Karla"/>
              </a:rPr>
              <a:t>CBS PC4 Zoning Data (2023)</a:t>
            </a:r>
          </a:p>
          <a:p>
            <a:pPr marL="457200" lvl="1"/>
            <a:endParaRPr lang="en-US" b="1" dirty="0">
              <a:latin typeface="Karla"/>
            </a:endParaRPr>
          </a:p>
          <a:p>
            <a:pPr marL="285750" indent="-285750">
              <a:buChar char="•"/>
            </a:pPr>
            <a:endParaRPr lang="en-US" b="1" dirty="0">
              <a:latin typeface="Karla"/>
            </a:endParaRPr>
          </a:p>
          <a:p>
            <a:pPr marL="285750" indent="-285750">
              <a:buChar char="•"/>
            </a:pPr>
            <a:endParaRPr lang="en-US" b="1" dirty="0">
              <a:latin typeface="Karla"/>
            </a:endParaRPr>
          </a:p>
          <a:p>
            <a:pPr marL="285750" indent="-285750">
              <a:buChar char="•"/>
            </a:pPr>
            <a:endParaRPr lang="en-US" b="1" dirty="0">
              <a:latin typeface="Karla"/>
            </a:endParaRPr>
          </a:p>
          <a:p>
            <a:pPr marL="457200" lvl="1"/>
            <a:endParaRPr lang="en-US" b="1" dirty="0">
              <a:latin typeface="Karla"/>
            </a:endParaRPr>
          </a:p>
        </p:txBody>
      </p:sp>
      <p:sp>
        <p:nvSpPr>
          <p:cNvPr id="3" name="Rectangle 2">
            <a:extLst>
              <a:ext uri="{FF2B5EF4-FFF2-40B4-BE49-F238E27FC236}">
                <a16:creationId xmlns:a16="http://schemas.microsoft.com/office/drawing/2014/main" id="{6666C36F-FA6F-10BB-397B-5E24B9389793}"/>
              </a:ext>
            </a:extLst>
          </p:cNvPr>
          <p:cNvSpPr/>
          <p:nvPr/>
        </p:nvSpPr>
        <p:spPr>
          <a:xfrm>
            <a:off x="632774" y="2011041"/>
            <a:ext cx="3605033" cy="8872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F0D41BD-A094-FDFD-EB47-51C3B2EDA676}"/>
              </a:ext>
            </a:extLst>
          </p:cNvPr>
          <p:cNvSpPr/>
          <p:nvPr/>
        </p:nvSpPr>
        <p:spPr>
          <a:xfrm>
            <a:off x="622415" y="1572128"/>
            <a:ext cx="3614307" cy="359330"/>
          </a:xfrm>
          <a:prstGeom prst="rect">
            <a:avLst/>
          </a:prstGeom>
          <a:solidFill>
            <a:srgbClr val="C00000"/>
          </a:solidFill>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800" b="1" dirty="0">
                <a:latin typeface="Karla"/>
                <a:cs typeface="Arial"/>
              </a:rPr>
              <a:t>PC4 Level</a:t>
            </a:r>
          </a:p>
        </p:txBody>
      </p:sp>
      <p:sp>
        <p:nvSpPr>
          <p:cNvPr id="8" name="Rectangle 7">
            <a:extLst>
              <a:ext uri="{FF2B5EF4-FFF2-40B4-BE49-F238E27FC236}">
                <a16:creationId xmlns:a16="http://schemas.microsoft.com/office/drawing/2014/main" id="{68DB9F3B-8F7D-8697-E593-C9A5178D6439}"/>
              </a:ext>
            </a:extLst>
          </p:cNvPr>
          <p:cNvSpPr/>
          <p:nvPr/>
        </p:nvSpPr>
        <p:spPr>
          <a:xfrm>
            <a:off x="633780" y="3582251"/>
            <a:ext cx="3605033" cy="1027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9BD6BED0-13D3-A140-A356-CD37AF94154D}"/>
              </a:ext>
            </a:extLst>
          </p:cNvPr>
          <p:cNvSpPr txBox="1"/>
          <p:nvPr/>
        </p:nvSpPr>
        <p:spPr>
          <a:xfrm>
            <a:off x="690252" y="3726819"/>
            <a:ext cx="348826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dirty="0">
                <a:latin typeface="Karla"/>
              </a:rPr>
              <a:t>Zonal Data (2022)</a:t>
            </a:r>
            <a:endParaRPr lang="en-US" dirty="0">
              <a:solidFill>
                <a:srgbClr val="FFFFFF"/>
              </a:solidFill>
              <a:latin typeface="Karla"/>
            </a:endParaRPr>
          </a:p>
          <a:p>
            <a:pPr marL="457200" lvl="1"/>
            <a:r>
              <a:rPr lang="en-US" dirty="0">
                <a:latin typeface="Karla"/>
              </a:rPr>
              <a:t>e.g., Number of jobs per zone</a:t>
            </a:r>
            <a:endParaRPr lang="en-US" dirty="0">
              <a:solidFill>
                <a:srgbClr val="FFFFFF"/>
              </a:solidFill>
              <a:latin typeface="Karla"/>
            </a:endParaRPr>
          </a:p>
          <a:p>
            <a:pPr marL="285750" indent="-285750">
              <a:buFont typeface="Arial,Sans-Serif"/>
              <a:buChar char="•"/>
            </a:pPr>
            <a:r>
              <a:rPr lang="en-US" b="1" dirty="0">
                <a:latin typeface="Karla"/>
              </a:rPr>
              <a:t>Travel Time matrices (2022)</a:t>
            </a:r>
            <a:endParaRPr lang="en-US" dirty="0"/>
          </a:p>
        </p:txBody>
      </p:sp>
      <p:sp>
        <p:nvSpPr>
          <p:cNvPr id="11" name="Rectangle 10">
            <a:extLst>
              <a:ext uri="{FF2B5EF4-FFF2-40B4-BE49-F238E27FC236}">
                <a16:creationId xmlns:a16="http://schemas.microsoft.com/office/drawing/2014/main" id="{35B8526A-E6FF-915F-2130-4E1B4E863383}"/>
              </a:ext>
            </a:extLst>
          </p:cNvPr>
          <p:cNvSpPr/>
          <p:nvPr/>
        </p:nvSpPr>
        <p:spPr>
          <a:xfrm>
            <a:off x="632774" y="3148314"/>
            <a:ext cx="3614307" cy="359330"/>
          </a:xfrm>
          <a:prstGeom prst="rect">
            <a:avLst/>
          </a:prstGeom>
          <a:solidFill>
            <a:srgbClr val="C00000"/>
          </a:solidFill>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800" b="1" dirty="0" err="1">
                <a:latin typeface="Karla"/>
                <a:cs typeface="Arial"/>
              </a:rPr>
              <a:t>Neighbourhood</a:t>
            </a:r>
            <a:r>
              <a:rPr lang="en-US" sz="1800" b="1" dirty="0">
                <a:latin typeface="Karla"/>
                <a:cs typeface="Arial"/>
              </a:rPr>
              <a:t> Level</a:t>
            </a:r>
          </a:p>
        </p:txBody>
      </p:sp>
      <p:pic>
        <p:nvPicPr>
          <p:cNvPr id="5" name="Picture 4" descr="A diagram of a data flow&#10;&#10;Description automatically generated">
            <a:extLst>
              <a:ext uri="{FF2B5EF4-FFF2-40B4-BE49-F238E27FC236}">
                <a16:creationId xmlns:a16="http://schemas.microsoft.com/office/drawing/2014/main" id="{809A9B78-38C0-592C-B985-E8EC35351E75}"/>
              </a:ext>
            </a:extLst>
          </p:cNvPr>
          <p:cNvPicPr>
            <a:picLocks noChangeAspect="1"/>
          </p:cNvPicPr>
          <p:nvPr/>
        </p:nvPicPr>
        <p:blipFill>
          <a:blip r:embed="rId3"/>
          <a:stretch>
            <a:fillRect/>
          </a:stretch>
        </p:blipFill>
        <p:spPr>
          <a:xfrm>
            <a:off x="4849406" y="535888"/>
            <a:ext cx="3973102" cy="4378779"/>
          </a:xfrm>
          <a:prstGeom prst="rect">
            <a:avLst/>
          </a:prstGeom>
        </p:spPr>
      </p:pic>
    </p:spTree>
    <p:extLst>
      <p:ext uri="{BB962C8B-B14F-4D97-AF65-F5344CB8AC3E}">
        <p14:creationId xmlns:p14="http://schemas.microsoft.com/office/powerpoint/2010/main" val="28429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6940C-024F-BDF0-1408-4030FCD02D5C}"/>
            </a:ext>
          </a:extLst>
        </p:cNvPr>
        <p:cNvGrpSpPr/>
        <p:nvPr/>
      </p:nvGrpSpPr>
      <p:grpSpPr>
        <a:xfrm>
          <a:off x="0" y="0"/>
          <a:ext cx="0" cy="0"/>
          <a:chOff x="0" y="0"/>
          <a:chExt cx="0" cy="0"/>
        </a:xfrm>
      </p:grpSpPr>
      <p:pic>
        <p:nvPicPr>
          <p:cNvPr id="7" name="Picture 6" descr="A map of a city&#10;&#10;Description automatically generated">
            <a:extLst>
              <a:ext uri="{FF2B5EF4-FFF2-40B4-BE49-F238E27FC236}">
                <a16:creationId xmlns:a16="http://schemas.microsoft.com/office/drawing/2014/main" id="{364A9E2A-6D52-516E-699B-04D1A601AD7B}"/>
              </a:ext>
            </a:extLst>
          </p:cNvPr>
          <p:cNvPicPr>
            <a:picLocks noChangeAspect="1"/>
          </p:cNvPicPr>
          <p:nvPr/>
        </p:nvPicPr>
        <p:blipFill rotWithShape="1">
          <a:blip r:embed="rId3"/>
          <a:srcRect l="10420" t="9364" r="25837" b="4587"/>
          <a:stretch/>
        </p:blipFill>
        <p:spPr>
          <a:xfrm>
            <a:off x="4121426" y="576166"/>
            <a:ext cx="4717774" cy="4505739"/>
          </a:xfrm>
          <a:prstGeom prst="rect">
            <a:avLst/>
          </a:prstGeom>
        </p:spPr>
      </p:pic>
      <p:sp>
        <p:nvSpPr>
          <p:cNvPr id="9" name="Google Shape;243;p43">
            <a:extLst>
              <a:ext uri="{FF2B5EF4-FFF2-40B4-BE49-F238E27FC236}">
                <a16:creationId xmlns:a16="http://schemas.microsoft.com/office/drawing/2014/main" id="{50F00DE9-108C-29A0-79D0-37119F7AB0B0}"/>
              </a:ext>
            </a:extLst>
          </p:cNvPr>
          <p:cNvSpPr txBox="1">
            <a:spLocks noGrp="1"/>
          </p:cNvSpPr>
          <p:nvPr>
            <p:ph type="title"/>
          </p:nvPr>
        </p:nvSpPr>
        <p:spPr>
          <a:xfrm>
            <a:off x="506201" y="535888"/>
            <a:ext cx="3382802" cy="572700"/>
          </a:xfrm>
          <a:prstGeom prst="rect">
            <a:avLst/>
          </a:prstGeom>
        </p:spPr>
        <p:txBody>
          <a:bodyPr spcFirstLastPara="1" wrap="square" lIns="91425" tIns="91425" rIns="91425" bIns="91425" anchor="ctr" anchorCtr="0">
            <a:noAutofit/>
          </a:bodyPr>
          <a:lstStyle/>
          <a:p>
            <a:r>
              <a:rPr lang="en" b="1" dirty="0">
                <a:latin typeface="Neue Haas Grotesk Text Pro" panose="020B0504020202020204" pitchFamily="34" charset="77"/>
              </a:rPr>
              <a:t>Data Preparation</a:t>
            </a:r>
            <a:br>
              <a:rPr lang="en" b="1" dirty="0">
                <a:latin typeface="Neue Haas Grotesk Text Pro" panose="020B0504020202020204" pitchFamily="34" charset="77"/>
              </a:rPr>
            </a:br>
            <a:r>
              <a:rPr lang="en-US" sz="1800" dirty="0">
                <a:solidFill>
                  <a:srgbClr val="000000"/>
                </a:solidFill>
                <a:latin typeface="Neue Haas Grotesk Text Pro" panose="020B0504020202020204" pitchFamily="34" charset="77"/>
              </a:rPr>
              <a:t>Aggregation challenges</a:t>
            </a:r>
            <a:endParaRPr lang="en" sz="1800" dirty="0">
              <a:latin typeface="Neue Haas Grotesk Text Pro" panose="020B0504020202020204" pitchFamily="34" charset="77"/>
            </a:endParaRPr>
          </a:p>
        </p:txBody>
      </p:sp>
      <p:sp>
        <p:nvSpPr>
          <p:cNvPr id="3" name="TextBox 2">
            <a:extLst>
              <a:ext uri="{FF2B5EF4-FFF2-40B4-BE49-F238E27FC236}">
                <a16:creationId xmlns:a16="http://schemas.microsoft.com/office/drawing/2014/main" id="{FC71C90F-AC17-A3C5-A4D8-3BE1E93C9255}"/>
              </a:ext>
            </a:extLst>
          </p:cNvPr>
          <p:cNvSpPr txBox="1"/>
          <p:nvPr/>
        </p:nvSpPr>
        <p:spPr>
          <a:xfrm>
            <a:off x="465362" y="1597930"/>
            <a:ext cx="41084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Karla"/>
            </a:endParaRPr>
          </a:p>
          <a:p>
            <a:endParaRPr lang="en-US" sz="2000" dirty="0">
              <a:latin typeface="Karla"/>
            </a:endParaRPr>
          </a:p>
          <a:p>
            <a:r>
              <a:rPr lang="en-US" sz="2000" dirty="0" err="1">
                <a:latin typeface="Karla"/>
              </a:rPr>
              <a:t>Neighbourhood</a:t>
            </a:r>
            <a:r>
              <a:rPr lang="en-US" sz="2000" dirty="0">
                <a:latin typeface="Karla"/>
              </a:rPr>
              <a:t> (</a:t>
            </a:r>
            <a:r>
              <a:rPr lang="en-US" sz="2000" dirty="0" err="1">
                <a:latin typeface="Karla"/>
              </a:rPr>
              <a:t>Buurt</a:t>
            </a:r>
            <a:r>
              <a:rPr lang="en-US" sz="2000" dirty="0">
                <a:latin typeface="Karla"/>
              </a:rPr>
              <a:t>) level with </a:t>
            </a:r>
            <a:r>
              <a:rPr lang="en-US" sz="2000" b="1" dirty="0">
                <a:solidFill>
                  <a:srgbClr val="C00000"/>
                </a:solidFill>
                <a:latin typeface="Karla"/>
              </a:rPr>
              <a:t>14,422 zones</a:t>
            </a:r>
          </a:p>
          <a:p>
            <a:endParaRPr lang="en-US" sz="2000" dirty="0">
              <a:latin typeface="Karla"/>
            </a:endParaRPr>
          </a:p>
          <a:p>
            <a:endParaRPr lang="en-US" sz="2000" dirty="0"/>
          </a:p>
          <a:p>
            <a:r>
              <a:rPr lang="en-US" sz="2000" dirty="0">
                <a:latin typeface="Karla"/>
              </a:rPr>
              <a:t>PC4 level with </a:t>
            </a:r>
            <a:r>
              <a:rPr lang="en-US" sz="2000" b="1" dirty="0">
                <a:solidFill>
                  <a:srgbClr val="C00000"/>
                </a:solidFill>
                <a:latin typeface="Karla"/>
              </a:rPr>
              <a:t>4,071 zones</a:t>
            </a:r>
          </a:p>
          <a:p>
            <a:r>
              <a:rPr lang="en-US" dirty="0">
                <a:latin typeface="Karla"/>
              </a:rPr>
              <a:t>(Centraal Bureau </a:t>
            </a:r>
            <a:r>
              <a:rPr lang="en-US" dirty="0" err="1">
                <a:latin typeface="Karla"/>
              </a:rPr>
              <a:t>voor</a:t>
            </a:r>
            <a:r>
              <a:rPr lang="en-US" dirty="0">
                <a:latin typeface="Karla"/>
              </a:rPr>
              <a:t> de </a:t>
            </a:r>
            <a:r>
              <a:rPr lang="en-US" dirty="0" err="1">
                <a:latin typeface="Karla"/>
              </a:rPr>
              <a:t>Statistiek</a:t>
            </a:r>
            <a:r>
              <a:rPr lang="en-US" dirty="0">
                <a:latin typeface="Karla"/>
              </a:rPr>
              <a:t> (CBS), 2024)</a:t>
            </a:r>
            <a:endParaRPr lang="en-US" dirty="0"/>
          </a:p>
        </p:txBody>
      </p:sp>
    </p:spTree>
    <p:extLst>
      <p:ext uri="{BB962C8B-B14F-4D97-AF65-F5344CB8AC3E}">
        <p14:creationId xmlns:p14="http://schemas.microsoft.com/office/powerpoint/2010/main" val="205792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99E0-CBE1-B1E2-B826-6096A1CCA720}"/>
              </a:ext>
            </a:extLst>
          </p:cNvPr>
          <p:cNvSpPr>
            <a:spLocks noGrp="1"/>
          </p:cNvSpPr>
          <p:nvPr>
            <p:ph type="title"/>
          </p:nvPr>
        </p:nvSpPr>
        <p:spPr>
          <a:xfrm>
            <a:off x="5133572" y="460929"/>
            <a:ext cx="3521100" cy="769800"/>
          </a:xfrm>
        </p:spPr>
        <p:txBody>
          <a:bodyPr/>
          <a:lstStyle/>
          <a:p>
            <a:r>
              <a:rPr lang="en-US" sz="2800" b="1" dirty="0">
                <a:latin typeface="Neue Haas Grotesk Text Pro" panose="020B0504020202020204" pitchFamily="34" charset="77"/>
              </a:rPr>
              <a:t>Work Sector Variables</a:t>
            </a:r>
          </a:p>
        </p:txBody>
      </p:sp>
      <p:sp>
        <p:nvSpPr>
          <p:cNvPr id="3" name="Subtitle 2">
            <a:extLst>
              <a:ext uri="{FF2B5EF4-FFF2-40B4-BE49-F238E27FC236}">
                <a16:creationId xmlns:a16="http://schemas.microsoft.com/office/drawing/2014/main" id="{4085208F-C6A2-E42F-ACB5-E9E316F06612}"/>
              </a:ext>
            </a:extLst>
          </p:cNvPr>
          <p:cNvSpPr>
            <a:spLocks noGrp="1"/>
          </p:cNvSpPr>
          <p:nvPr>
            <p:ph type="subTitle" idx="1"/>
          </p:nvPr>
        </p:nvSpPr>
        <p:spPr>
          <a:xfrm>
            <a:off x="5133572" y="3159493"/>
            <a:ext cx="3844800" cy="753277"/>
          </a:xfrm>
        </p:spPr>
        <p:txBody>
          <a:bodyPr/>
          <a:lstStyle/>
          <a:p>
            <a:pPr algn="l"/>
            <a:r>
              <a:rPr lang="en-CA" dirty="0"/>
              <a:t>After removing missing values:</a:t>
            </a:r>
          </a:p>
          <a:p>
            <a:pPr algn="l"/>
            <a:r>
              <a:rPr lang="en-CA" dirty="0"/>
              <a:t>Train set: </a:t>
            </a:r>
            <a:r>
              <a:rPr lang="en-CA" b="1" dirty="0">
                <a:solidFill>
                  <a:srgbClr val="C61719"/>
                </a:solidFill>
              </a:rPr>
              <a:t>1983 agents </a:t>
            </a:r>
            <a:endParaRPr lang="en-US" b="1" dirty="0">
              <a:solidFill>
                <a:srgbClr val="C61719"/>
              </a:solidFill>
            </a:endParaRPr>
          </a:p>
          <a:p>
            <a:pPr algn="l"/>
            <a:r>
              <a:rPr lang="en-CA" dirty="0"/>
              <a:t>Test set: </a:t>
            </a:r>
            <a:r>
              <a:rPr lang="en-CA" b="1" dirty="0">
                <a:solidFill>
                  <a:srgbClr val="C61719"/>
                </a:solidFill>
              </a:rPr>
              <a:t>495 agents</a:t>
            </a:r>
            <a:endParaRPr lang="en-US" b="1" dirty="0">
              <a:solidFill>
                <a:srgbClr val="C61719"/>
              </a:solidFill>
            </a:endParaRPr>
          </a:p>
        </p:txBody>
      </p:sp>
      <p:graphicFrame>
        <p:nvGraphicFramePr>
          <p:cNvPr id="5" name="Table 4">
            <a:extLst>
              <a:ext uri="{FF2B5EF4-FFF2-40B4-BE49-F238E27FC236}">
                <a16:creationId xmlns:a16="http://schemas.microsoft.com/office/drawing/2014/main" id="{D1EA029E-F6C2-C885-2476-044AF3885195}"/>
              </a:ext>
            </a:extLst>
          </p:cNvPr>
          <p:cNvGraphicFramePr>
            <a:graphicFrameLocks noGrp="1"/>
          </p:cNvGraphicFramePr>
          <p:nvPr>
            <p:extLst>
              <p:ext uri="{D42A27DB-BD31-4B8C-83A1-F6EECF244321}">
                <p14:modId xmlns:p14="http://schemas.microsoft.com/office/powerpoint/2010/main" val="2232544040"/>
              </p:ext>
            </p:extLst>
          </p:nvPr>
        </p:nvGraphicFramePr>
        <p:xfrm>
          <a:off x="323211" y="454322"/>
          <a:ext cx="4810361" cy="4075771"/>
        </p:xfrm>
        <a:graphic>
          <a:graphicData uri="http://schemas.openxmlformats.org/drawingml/2006/table">
            <a:tbl>
              <a:tblPr firstRow="1" bandRow="1">
                <a:tableStyleId>{EB7E09B5-4D49-4977-8696-90D5443DBF49}</a:tableStyleId>
              </a:tblPr>
              <a:tblGrid>
                <a:gridCol w="1447800">
                  <a:extLst>
                    <a:ext uri="{9D8B030D-6E8A-4147-A177-3AD203B41FA5}">
                      <a16:colId xmlns:a16="http://schemas.microsoft.com/office/drawing/2014/main" val="1060684135"/>
                    </a:ext>
                  </a:extLst>
                </a:gridCol>
                <a:gridCol w="1645065">
                  <a:extLst>
                    <a:ext uri="{9D8B030D-6E8A-4147-A177-3AD203B41FA5}">
                      <a16:colId xmlns:a16="http://schemas.microsoft.com/office/drawing/2014/main" val="2884854884"/>
                    </a:ext>
                  </a:extLst>
                </a:gridCol>
                <a:gridCol w="907990">
                  <a:extLst>
                    <a:ext uri="{9D8B030D-6E8A-4147-A177-3AD203B41FA5}">
                      <a16:colId xmlns:a16="http://schemas.microsoft.com/office/drawing/2014/main" val="2256198486"/>
                    </a:ext>
                  </a:extLst>
                </a:gridCol>
                <a:gridCol w="809506">
                  <a:extLst>
                    <a:ext uri="{9D8B030D-6E8A-4147-A177-3AD203B41FA5}">
                      <a16:colId xmlns:a16="http://schemas.microsoft.com/office/drawing/2014/main" val="2189763865"/>
                    </a:ext>
                  </a:extLst>
                </a:gridCol>
              </a:tblGrid>
              <a:tr h="243839">
                <a:tc>
                  <a:txBody>
                    <a:bodyPr/>
                    <a:lstStyle/>
                    <a:p>
                      <a:pPr marL="0" lvl="0" algn="ctr">
                        <a:buNone/>
                      </a:pPr>
                      <a:r>
                        <a:rPr lang="en-US" sz="1000" b="1" kern="1200" dirty="0">
                          <a:solidFill>
                            <a:schemeClr val="tx1"/>
                          </a:solidFill>
                          <a:effectLst/>
                          <a:latin typeface="Karla"/>
                        </a:rPr>
                        <a:t>Zonal Jobs</a:t>
                      </a:r>
                      <a:endParaRPr lang="en-US" dirty="0"/>
                    </a:p>
                  </a:txBody>
                  <a:tcPr marL="0" marR="0" marT="0" marB="0" anchor="ctr">
                    <a:lnL w="19050">
                      <a:solidFill>
                        <a:srgbClr val="C00000"/>
                      </a:solidFill>
                    </a:lnL>
                    <a:lnR w="19050">
                      <a:solidFill>
                        <a:srgbClr val="C00000"/>
                      </a:solidFill>
                    </a:lnR>
                    <a:lnT w="19050">
                      <a:solidFill>
                        <a:srgbClr val="C00000"/>
                      </a:solidFill>
                    </a:lnT>
                    <a:lnB w="12700" cap="flat" cmpd="sng" algn="ctr">
                      <a:noFill/>
                      <a:prstDash val="solid"/>
                      <a:round/>
                      <a:headEnd type="none" w="med" len="med"/>
                      <a:tailEnd type="none" w="med" len="med"/>
                    </a:lnB>
                    <a:solidFill>
                      <a:srgbClr val="C00000"/>
                    </a:solidFill>
                  </a:tcPr>
                </a:tc>
                <a:tc>
                  <a:txBody>
                    <a:bodyPr/>
                    <a:lstStyle/>
                    <a:p>
                      <a:pPr marL="0" lvl="0" algn="ctr" rtl="0">
                        <a:buNone/>
                      </a:pPr>
                      <a:r>
                        <a:rPr lang="en-US" sz="1000" b="1" kern="1200" dirty="0">
                          <a:solidFill>
                            <a:schemeClr val="tx1"/>
                          </a:solidFill>
                          <a:effectLst/>
                          <a:latin typeface="Karla"/>
                        </a:rPr>
                        <a:t>Work sector</a:t>
                      </a:r>
                    </a:p>
                  </a:txBody>
                  <a:tcPr marL="0" marR="0" marT="0" marB="0" anchor="ctr">
                    <a:lnL w="19050">
                      <a:solidFill>
                        <a:srgbClr val="C00000"/>
                      </a:solidFill>
                    </a:lnL>
                    <a:lnR w="19050">
                      <a:solidFill>
                        <a:srgbClr val="C00000"/>
                      </a:solidFill>
                    </a:lnR>
                    <a:lnT w="19050">
                      <a:solidFill>
                        <a:srgbClr val="C00000"/>
                      </a:solidFill>
                    </a:lnT>
                    <a:lnB w="12700" cap="flat" cmpd="sng" algn="ctr">
                      <a:noFill/>
                      <a:prstDash val="solid"/>
                      <a:round/>
                      <a:headEnd type="none" w="med" len="med"/>
                      <a:tailEnd type="none" w="med" len="med"/>
                    </a:lnB>
                    <a:solidFill>
                      <a:srgbClr val="C00000"/>
                    </a:solidFill>
                  </a:tcPr>
                </a:tc>
                <a:tc>
                  <a:txBody>
                    <a:bodyPr/>
                    <a:lstStyle/>
                    <a:p>
                      <a:pPr marL="0" lvl="0" algn="ctr" rtl="0">
                        <a:buNone/>
                      </a:pPr>
                      <a:r>
                        <a:rPr lang="en-US" sz="1000" b="1" kern="1200" dirty="0">
                          <a:solidFill>
                            <a:schemeClr val="tx1"/>
                          </a:solidFill>
                          <a:effectLst/>
                          <a:latin typeface="Karla"/>
                        </a:rPr>
                        <a:t>Count</a:t>
                      </a:r>
                    </a:p>
                  </a:txBody>
                  <a:tcPr marL="0" marR="0" marT="0" marB="0" anchor="ctr">
                    <a:lnL w="19050">
                      <a:solidFill>
                        <a:srgbClr val="C00000"/>
                      </a:solidFill>
                    </a:lnL>
                    <a:lnR w="19050">
                      <a:solidFill>
                        <a:srgbClr val="C00000"/>
                      </a:solidFill>
                    </a:lnR>
                    <a:lnT w="19050">
                      <a:solidFill>
                        <a:srgbClr val="C00000"/>
                      </a:solidFill>
                    </a:lnT>
                    <a:lnB w="12700" cap="flat" cmpd="sng" algn="ctr">
                      <a:noFill/>
                      <a:prstDash val="solid"/>
                      <a:round/>
                      <a:headEnd type="none" w="med" len="med"/>
                      <a:tailEnd type="none" w="med" len="med"/>
                    </a:lnB>
                    <a:solidFill>
                      <a:srgbClr val="C00000"/>
                    </a:solidFill>
                  </a:tcPr>
                </a:tc>
                <a:tc>
                  <a:txBody>
                    <a:bodyPr/>
                    <a:lstStyle/>
                    <a:p>
                      <a:pPr marL="0" lvl="0" algn="ctr" rtl="0">
                        <a:buNone/>
                      </a:pPr>
                      <a:r>
                        <a:rPr lang="en-US" sz="1000" b="1" kern="1200" dirty="0">
                          <a:solidFill>
                            <a:schemeClr val="tx1"/>
                          </a:solidFill>
                          <a:effectLst/>
                          <a:latin typeface="Karla"/>
                        </a:rPr>
                        <a:t>%</a:t>
                      </a:r>
                    </a:p>
                  </a:txBody>
                  <a:tcPr marL="0" marR="0" marT="0" marB="0" anchor="ctr">
                    <a:lnL w="19050">
                      <a:solidFill>
                        <a:srgbClr val="C00000"/>
                      </a:solidFill>
                    </a:lnL>
                    <a:lnR w="19050">
                      <a:solidFill>
                        <a:srgbClr val="C00000"/>
                      </a:solidFill>
                    </a:lnR>
                    <a:lnT w="19050">
                      <a:solidFill>
                        <a:srgbClr val="C00000"/>
                      </a:solidFill>
                    </a:lnT>
                    <a:lnB w="19050">
                      <a:noFill/>
                    </a:lnB>
                    <a:solidFill>
                      <a:srgbClr val="C00000"/>
                    </a:solidFill>
                  </a:tcPr>
                </a:tc>
                <a:extLst>
                  <a:ext uri="{0D108BD9-81ED-4DB2-BD59-A6C34878D82A}">
                    <a16:rowId xmlns:a16="http://schemas.microsoft.com/office/drawing/2014/main" val="705929122"/>
                  </a:ext>
                </a:extLst>
              </a:tr>
              <a:tr h="0">
                <a:tc>
                  <a:txBody>
                    <a:bodyPr/>
                    <a:lstStyle/>
                    <a:p>
                      <a:pPr marL="0" lvl="0" algn="ctr">
                        <a:buNone/>
                      </a:pPr>
                      <a:r>
                        <a:rPr lang="en-US" sz="1000" b="1" i="0" u="none" strike="noStrike" kern="1200" noProof="0" dirty="0">
                          <a:solidFill>
                            <a:schemeClr val="bg1">
                              <a:lumMod val="90000"/>
                              <a:lumOff val="10000"/>
                            </a:schemeClr>
                          </a:solidFill>
                          <a:effectLst/>
                        </a:rPr>
                        <a:t>Healthcare jobs</a:t>
                      </a:r>
                      <a:r>
                        <a:rPr lang="en-US" sz="1000" b="0" i="0" u="none" strike="noStrike" kern="1200" noProof="0" dirty="0">
                          <a:solidFill>
                            <a:schemeClr val="bg1">
                              <a:lumMod val="90000"/>
                              <a:lumOff val="10000"/>
                            </a:schemeClr>
                          </a:solidFill>
                          <a:effectLst/>
                        </a:rPr>
                        <a:t> </a:t>
                      </a:r>
                      <a:endParaRPr lang="en-US" dirty="0">
                        <a:solidFill>
                          <a:schemeClr val="bg1">
                            <a:lumMod val="90000"/>
                            <a:lumOff val="10000"/>
                          </a:schemeClr>
                        </a:solidFill>
                      </a:endParaRPr>
                    </a:p>
                  </a:txBody>
                  <a:tcPr marL="137160" marR="137160" marT="137160" marB="13716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Health and welfare</a:t>
                      </a:r>
                      <a:endParaRPr lang="en-US" sz="1000" b="1">
                        <a:solidFill>
                          <a:schemeClr val="bg1"/>
                        </a:solidFill>
                        <a:effectLst/>
                        <a:latin typeface="Karla"/>
                      </a:endParaRPr>
                    </a:p>
                  </a:txBody>
                  <a:tcPr marL="137160" marR="137160" marT="137160" marB="13716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637</a:t>
                      </a:r>
                      <a:endParaRPr lang="en-US" dirty="0"/>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0">
                      <a:noFill/>
                    </a:lnB>
                    <a:noFill/>
                  </a:tcPr>
                </a:tc>
                <a:tc>
                  <a:txBody>
                    <a:bodyPr/>
                    <a:lstStyle/>
                    <a:p>
                      <a:pPr marL="0" lvl="0" algn="ctr" rtl="0">
                        <a:buNone/>
                      </a:pPr>
                      <a:r>
                        <a:rPr lang="en-US" sz="1000" kern="1200" dirty="0">
                          <a:solidFill>
                            <a:srgbClr val="000000"/>
                          </a:solidFill>
                          <a:effectLst/>
                          <a:latin typeface="Karla"/>
                        </a:rPr>
                        <a:t>25.1</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1905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1746906163"/>
                  </a:ext>
                </a:extLst>
              </a:tr>
              <a:tr h="243839">
                <a:tc>
                  <a:txBody>
                    <a:bodyPr/>
                    <a:lstStyle/>
                    <a:p>
                      <a:pPr marL="0" lvl="0" algn="ctr">
                        <a:buNone/>
                      </a:pPr>
                      <a:r>
                        <a:rPr lang="en-US" sz="1000" b="1" kern="1200" dirty="0">
                          <a:solidFill>
                            <a:schemeClr val="bg1">
                              <a:lumMod val="90000"/>
                              <a:lumOff val="10000"/>
                            </a:schemeClr>
                          </a:solidFill>
                          <a:effectLst/>
                          <a:latin typeface="Karla"/>
                        </a:rPr>
                        <a:t>Education jobs</a:t>
                      </a:r>
                      <a:endParaRPr lang="en-US" dirty="0">
                        <a:solidFill>
                          <a:schemeClr val="bg1">
                            <a:lumMod val="90000"/>
                            <a:lumOff val="10000"/>
                          </a:schemeClr>
                        </a:solidFill>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Education</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250</a:t>
                      </a:r>
                      <a:endParaRPr lang="en-US" sz="1000" dirty="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9.8</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1166036796"/>
                  </a:ext>
                </a:extLst>
              </a:tr>
              <a:tr h="243839">
                <a:tc>
                  <a:txBody>
                    <a:bodyPr/>
                    <a:lstStyle/>
                    <a:p>
                      <a:pPr marL="0" lvl="0" algn="ctr">
                        <a:buNone/>
                      </a:pPr>
                      <a:r>
                        <a:rPr lang="en-US" sz="1000" b="1" kern="1200" dirty="0">
                          <a:solidFill>
                            <a:schemeClr val="bg1">
                              <a:lumMod val="90000"/>
                              <a:lumOff val="10000"/>
                            </a:schemeClr>
                          </a:solidFill>
                          <a:effectLst/>
                          <a:latin typeface="Karla"/>
                        </a:rPr>
                        <a:t>Retail jobs</a:t>
                      </a:r>
                      <a:endParaRPr lang="en-US" dirty="0">
                        <a:solidFill>
                          <a:schemeClr val="bg1">
                            <a:lumMod val="90000"/>
                            <a:lumOff val="10000"/>
                          </a:schemeClr>
                        </a:solidFill>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Commerce</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206</a:t>
                      </a:r>
                      <a:endParaRPr lang="en-US" sz="100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8.1</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3827046807"/>
                  </a:ext>
                </a:extLst>
              </a:tr>
              <a:tr h="243839">
                <a:tc rowSpan="4">
                  <a:txBody>
                    <a:bodyPr/>
                    <a:lstStyle/>
                    <a:p>
                      <a:pPr marL="0" lvl="0" algn="ctr">
                        <a:buNone/>
                      </a:pPr>
                      <a:r>
                        <a:rPr lang="en-US" sz="1000" b="1" i="0" u="none" strike="noStrike" kern="1200" noProof="0" dirty="0">
                          <a:solidFill>
                            <a:schemeClr val="bg1">
                              <a:lumMod val="90000"/>
                              <a:lumOff val="10000"/>
                            </a:schemeClr>
                          </a:solidFill>
                          <a:effectLst/>
                        </a:rPr>
                        <a:t>Office jobs</a:t>
                      </a:r>
                      <a:endParaRPr lang="en-US" b="1" dirty="0">
                        <a:solidFill>
                          <a:schemeClr val="bg1">
                            <a:lumMod val="90000"/>
                            <a:lumOff val="10000"/>
                          </a:schemeClr>
                        </a:solidFill>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Business services</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154</a:t>
                      </a:r>
                      <a:endParaRPr lang="en-US" sz="100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6.1</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1590311888"/>
                  </a:ext>
                </a:extLst>
              </a:tr>
              <a:tr h="243839">
                <a:tc vMerge="1">
                  <a:txBody>
                    <a:bodyPr/>
                    <a:lstStyle/>
                    <a:p>
                      <a:endParaRPr lang="en-US"/>
                    </a:p>
                  </a:txBody>
                  <a:tcPr marL="0" marR="0" marT="0" marB="0" anchor="ctr">
                    <a:lnL w="19050">
                      <a:solidFill>
                        <a:srgbClr val="C00000"/>
                      </a:solidFill>
                    </a:lnL>
                    <a:lnR w="19050">
                      <a:solidFill>
                        <a:srgbClr val="C00000"/>
                      </a:solidFill>
                    </a:lnR>
                    <a:lnT w="0">
                      <a:noFill/>
                    </a:lnT>
                    <a:lnB w="0">
                      <a:noFill/>
                    </a:lnB>
                    <a:noFill/>
                  </a:tcPr>
                </a:tc>
                <a:tc>
                  <a:txBody>
                    <a:bodyPr/>
                    <a:lstStyle/>
                    <a:p>
                      <a:pPr marL="0" lvl="0" algn="ctr" rtl="0">
                        <a:buNone/>
                      </a:pPr>
                      <a:r>
                        <a:rPr lang="en-US" sz="1000" b="1" kern="1200" dirty="0">
                          <a:solidFill>
                            <a:schemeClr val="bg1"/>
                          </a:solidFill>
                          <a:effectLst/>
                          <a:latin typeface="Karla"/>
                        </a:rPr>
                        <a:t>Public administration</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128</a:t>
                      </a:r>
                      <a:endParaRPr lang="en-US" sz="100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5.0</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2600827086"/>
                  </a:ext>
                </a:extLst>
              </a:tr>
              <a:tr h="243839">
                <a:tc vMerge="1">
                  <a:txBody>
                    <a:bodyPr/>
                    <a:lstStyle/>
                    <a:p>
                      <a:endParaRPr lang="en-US"/>
                    </a:p>
                  </a:txBody>
                  <a:tcPr marL="0" marR="0" marT="0" marB="0" anchor="ctr">
                    <a:lnL w="19050">
                      <a:solidFill>
                        <a:srgbClr val="C00000"/>
                      </a:solidFill>
                    </a:lnL>
                    <a:lnR w="19050">
                      <a:solidFill>
                        <a:srgbClr val="C00000"/>
                      </a:solidFill>
                    </a:lnR>
                    <a:lnT w="0">
                      <a:noFill/>
                    </a:lnT>
                    <a:lnB w="0">
                      <a:noFill/>
                    </a:lnB>
                    <a:noFill/>
                  </a:tcPr>
                </a:tc>
                <a:tc>
                  <a:txBody>
                    <a:bodyPr/>
                    <a:lstStyle/>
                    <a:p>
                      <a:pPr marL="0" lvl="0" algn="ctr" rtl="0">
                        <a:buNone/>
                      </a:pPr>
                      <a:r>
                        <a:rPr lang="en-US" sz="1000" b="1" kern="1200" dirty="0">
                          <a:solidFill>
                            <a:schemeClr val="bg1"/>
                          </a:solidFill>
                          <a:effectLst/>
                          <a:latin typeface="Karla"/>
                        </a:rPr>
                        <a:t>ICT</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116</a:t>
                      </a:r>
                      <a:endParaRPr lang="en-US" sz="100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4.6</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3685467561"/>
                  </a:ext>
                </a:extLst>
              </a:tr>
              <a:tr h="244135">
                <a:tc vMerge="1">
                  <a:txBody>
                    <a:bodyPr/>
                    <a:lstStyle/>
                    <a:p>
                      <a:endParaRPr lang="en-US"/>
                    </a:p>
                  </a:txBody>
                  <a:tcPr marL="0" marR="0" marT="0" marB="0" anchor="ctr">
                    <a:lnL w="19050">
                      <a:solidFill>
                        <a:srgbClr val="C00000"/>
                      </a:solidFill>
                    </a:lnL>
                    <a:lnR w="19050">
                      <a:solidFill>
                        <a:srgbClr val="C00000"/>
                      </a:solidFill>
                    </a:lnR>
                    <a:lnT w="0">
                      <a:noFill/>
                    </a:lnT>
                    <a:lnB w="19050">
                      <a:solidFill>
                        <a:schemeClr val="tx2"/>
                      </a:solidFill>
                    </a:lnB>
                    <a:noFill/>
                  </a:tcPr>
                </a:tc>
                <a:tc>
                  <a:txBody>
                    <a:bodyPr/>
                    <a:lstStyle/>
                    <a:p>
                      <a:pPr marL="0" lvl="0" algn="ctr" rtl="0">
                        <a:buNone/>
                      </a:pPr>
                      <a:r>
                        <a:rPr lang="en-US" sz="1000" b="1" kern="1200" dirty="0">
                          <a:solidFill>
                            <a:schemeClr val="bg1"/>
                          </a:solidFill>
                          <a:effectLst/>
                          <a:latin typeface="Karla"/>
                        </a:rPr>
                        <a:t>Financial services</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97</a:t>
                      </a:r>
                      <a:endParaRPr lang="en-US" sz="100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3.8</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662540257"/>
                  </a:ext>
                </a:extLst>
              </a:tr>
              <a:tr h="243839">
                <a:tc rowSpan="3">
                  <a:txBody>
                    <a:bodyPr/>
                    <a:lstStyle/>
                    <a:p>
                      <a:pPr lvl="0" algn="ctr">
                        <a:lnSpc>
                          <a:spcPct val="100000"/>
                        </a:lnSpc>
                        <a:spcBef>
                          <a:spcPts val="0"/>
                        </a:spcBef>
                        <a:spcAft>
                          <a:spcPts val="0"/>
                        </a:spcAft>
                        <a:buNone/>
                      </a:pPr>
                      <a:r>
                        <a:rPr lang="en-US" sz="1000" b="1" i="0" u="none" strike="noStrike" kern="1200" noProof="0" dirty="0">
                          <a:solidFill>
                            <a:schemeClr val="bg1">
                              <a:lumMod val="90000"/>
                              <a:lumOff val="10000"/>
                            </a:schemeClr>
                          </a:solidFill>
                          <a:effectLst/>
                          <a:latin typeface="Arial"/>
                        </a:rPr>
                        <a:t>Industry jobs</a:t>
                      </a:r>
                      <a:endParaRPr lang="en-US" sz="1000" b="0" i="0" u="none" strike="noStrike" kern="1200" noProof="0" dirty="0">
                        <a:solidFill>
                          <a:schemeClr val="bg1">
                            <a:lumMod val="90000"/>
                            <a:lumOff val="10000"/>
                          </a:schemeClr>
                        </a:solidFill>
                        <a:effectLst/>
                        <a:latin typeface="Arial"/>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Construction</a:t>
                      </a: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89</a:t>
                      </a: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3.5</a:t>
                      </a: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3036346334"/>
                  </a:ext>
                </a:extLst>
              </a:tr>
              <a:tr h="243839">
                <a:tc vMerge="1">
                  <a:txBody>
                    <a:bodyPr/>
                    <a:lstStyle/>
                    <a:p>
                      <a:endParaRPr lang="en-US"/>
                    </a:p>
                  </a:txBody>
                  <a:tcPr marL="0" marR="0" marT="0" marB="0" anchor="ctr">
                    <a:lnL w="19050">
                      <a:solidFill>
                        <a:srgbClr val="C00000"/>
                      </a:solidFill>
                    </a:lnL>
                    <a:lnR w="19050">
                      <a:solidFill>
                        <a:srgbClr val="C00000"/>
                      </a:solidFill>
                    </a:lnR>
                    <a:lnT w="19050">
                      <a:solidFill>
                        <a:schemeClr val="tx2"/>
                      </a:solidFill>
                    </a:lnT>
                    <a:lnB w="19050">
                      <a:solidFill>
                        <a:schemeClr val="tx2"/>
                      </a:solidFill>
                    </a:lnB>
                    <a:noFill/>
                  </a:tcPr>
                </a:tc>
                <a:tc>
                  <a:txBody>
                    <a:bodyPr/>
                    <a:lstStyle/>
                    <a:p>
                      <a:pPr lvl="0" algn="ctr">
                        <a:lnSpc>
                          <a:spcPct val="100000"/>
                        </a:lnSpc>
                        <a:spcBef>
                          <a:spcPts val="0"/>
                        </a:spcBef>
                        <a:spcAft>
                          <a:spcPts val="0"/>
                        </a:spcAft>
                        <a:buNone/>
                      </a:pPr>
                      <a:r>
                        <a:rPr lang="en-US" sz="1000" b="1" i="0" u="none" strike="noStrike" kern="1200" noProof="0" dirty="0">
                          <a:solidFill>
                            <a:srgbClr val="181818"/>
                          </a:solidFill>
                          <a:effectLst/>
                          <a:latin typeface="Karla"/>
                        </a:rPr>
                        <a:t>Industry</a:t>
                      </a:r>
                      <a:endParaRPr lang="en-US" sz="1000" b="0" i="0" u="none" strike="noStrike" kern="1200" noProof="0" dirty="0">
                        <a:solidFill>
                          <a:srgbClr val="000000"/>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a:buNone/>
                      </a:pPr>
                      <a:r>
                        <a:rPr lang="en-US" sz="1000" kern="1200" dirty="0">
                          <a:solidFill>
                            <a:srgbClr val="000000"/>
                          </a:solidFill>
                          <a:effectLst/>
                          <a:latin typeface="Karla"/>
                        </a:rPr>
                        <a:t>289</a:t>
                      </a:r>
                      <a:endParaRPr lang="en-US" dirty="0"/>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a:buNone/>
                      </a:pPr>
                      <a:r>
                        <a:rPr lang="en-US" sz="1000" kern="1200" dirty="0">
                          <a:solidFill>
                            <a:srgbClr val="000000"/>
                          </a:solidFill>
                          <a:effectLst/>
                          <a:latin typeface="Karla"/>
                        </a:rPr>
                        <a:t>11.4</a:t>
                      </a: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2025453760"/>
                  </a:ext>
                </a:extLst>
              </a:tr>
              <a:tr h="243839">
                <a:tc vMerge="1">
                  <a:txBody>
                    <a:bodyPr/>
                    <a:lstStyle/>
                    <a:p>
                      <a:endParaRPr lang="en-US"/>
                    </a:p>
                  </a:txBody>
                  <a:tcPr marL="0" marR="0" marT="0" marB="0" anchor="ctr">
                    <a:lnL w="19050">
                      <a:solidFill>
                        <a:srgbClr val="C00000"/>
                      </a:solidFill>
                    </a:lnL>
                    <a:lnR w="19050">
                      <a:solidFill>
                        <a:srgbClr val="C00000"/>
                      </a:solidFill>
                    </a:lnR>
                    <a:lnT w="19050">
                      <a:solidFill>
                        <a:schemeClr val="tx2"/>
                      </a:solidFill>
                    </a:lnT>
                    <a:lnB w="19050">
                      <a:solidFill>
                        <a:schemeClr val="tx2"/>
                      </a:solidFill>
                    </a:lnB>
                    <a:noFill/>
                  </a:tcPr>
                </a:tc>
                <a:tc>
                  <a:txBody>
                    <a:bodyPr/>
                    <a:lstStyle/>
                    <a:p>
                      <a:pPr marL="0" lvl="0" algn="ctr" rtl="0">
                        <a:buNone/>
                      </a:pPr>
                      <a:r>
                        <a:rPr lang="en-US" sz="1000" b="1" kern="1200" dirty="0">
                          <a:solidFill>
                            <a:schemeClr val="bg1"/>
                          </a:solidFill>
                          <a:effectLst/>
                          <a:latin typeface="Karla"/>
                        </a:rPr>
                        <a:t>Transportation</a:t>
                      </a: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79</a:t>
                      </a: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3.1</a:t>
                      </a: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2940686176"/>
                  </a:ext>
                </a:extLst>
              </a:tr>
              <a:tr h="243839">
                <a:tc rowSpan="3">
                  <a:txBody>
                    <a:bodyPr/>
                    <a:lstStyle/>
                    <a:p>
                      <a:pPr marL="0" lvl="0" algn="ctr">
                        <a:buNone/>
                      </a:pPr>
                      <a:r>
                        <a:rPr lang="en-US" sz="1000" b="1" kern="1200" dirty="0">
                          <a:solidFill>
                            <a:schemeClr val="bg1">
                              <a:lumMod val="90000"/>
                              <a:lumOff val="10000"/>
                            </a:schemeClr>
                          </a:solidFill>
                          <a:effectLst/>
                          <a:latin typeface="Karla"/>
                        </a:rPr>
                        <a:t>Remaining jobs</a:t>
                      </a:r>
                      <a:endParaRPr lang="en-US" dirty="0">
                        <a:solidFill>
                          <a:schemeClr val="bg1">
                            <a:lumMod val="90000"/>
                            <a:lumOff val="10000"/>
                          </a:schemeClr>
                        </a:solidFill>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Agriculture / fishery</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38</a:t>
                      </a:r>
                      <a:endParaRPr lang="en-US" sz="1000" dirty="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1.5</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1250362217"/>
                  </a:ext>
                </a:extLst>
              </a:tr>
              <a:tr h="243839">
                <a:tc vMerge="1">
                  <a:txBody>
                    <a:bodyPr/>
                    <a:lstStyle/>
                    <a:p>
                      <a:endParaRPr lang="en-US"/>
                    </a:p>
                  </a:txBody>
                  <a:tcPr marL="0" marR="0" marT="0" marB="0" anchor="ctr">
                    <a:lnL w="19050">
                      <a:solidFill>
                        <a:srgbClr val="C00000"/>
                      </a:solidFill>
                    </a:lnL>
                    <a:lnR w="19050">
                      <a:solidFill>
                        <a:srgbClr val="C00000"/>
                      </a:solidFill>
                    </a:lnR>
                    <a:lnT w="19050">
                      <a:solidFill>
                        <a:schemeClr val="tx2"/>
                      </a:solidFill>
                    </a:lnT>
                    <a:lnB w="19050">
                      <a:solidFill>
                        <a:schemeClr val="tx2"/>
                      </a:solidFill>
                    </a:lnB>
                    <a:noFill/>
                  </a:tcPr>
                </a:tc>
                <a:tc>
                  <a:txBody>
                    <a:bodyPr/>
                    <a:lstStyle/>
                    <a:p>
                      <a:pPr lvl="0" algn="ctr">
                        <a:lnSpc>
                          <a:spcPct val="100000"/>
                        </a:lnSpc>
                        <a:spcBef>
                          <a:spcPts val="0"/>
                        </a:spcBef>
                        <a:spcAft>
                          <a:spcPts val="0"/>
                        </a:spcAft>
                        <a:buNone/>
                      </a:pPr>
                      <a:r>
                        <a:rPr lang="en-US" sz="1000" b="1" i="0" u="none" strike="noStrike" kern="1200" noProof="0" dirty="0">
                          <a:solidFill>
                            <a:srgbClr val="181818"/>
                          </a:solidFill>
                          <a:effectLst/>
                          <a:latin typeface="Karla"/>
                        </a:rPr>
                        <a:t>Utilities</a:t>
                      </a:r>
                      <a:endParaRPr lang="en-US" sz="1000" b="0" i="0" u="none" strike="noStrike" kern="1200" noProof="0" dirty="0">
                        <a:solidFill>
                          <a:srgbClr val="000000"/>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a:buNone/>
                      </a:pPr>
                      <a:r>
                        <a:rPr lang="en-US" sz="1000" kern="1200" dirty="0">
                          <a:solidFill>
                            <a:srgbClr val="000000"/>
                          </a:solidFill>
                          <a:effectLst/>
                          <a:latin typeface="Karla"/>
                        </a:rPr>
                        <a:t>12</a:t>
                      </a: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a:buNone/>
                      </a:pPr>
                      <a:r>
                        <a:rPr lang="en-US" sz="1000" kern="1200" dirty="0">
                          <a:solidFill>
                            <a:srgbClr val="000000"/>
                          </a:solidFill>
                          <a:effectLst/>
                          <a:latin typeface="Karla"/>
                        </a:rPr>
                        <a:t>0.5</a:t>
                      </a: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3066926213"/>
                  </a:ext>
                </a:extLst>
              </a:tr>
              <a:tr h="243839">
                <a:tc vMerge="1">
                  <a:txBody>
                    <a:bodyPr/>
                    <a:lstStyle/>
                    <a:p>
                      <a:endParaRPr lang="en-US"/>
                    </a:p>
                  </a:txBody>
                  <a:tcPr marL="0" marR="0" marT="0" marB="0" anchor="ctr">
                    <a:lnL w="19050">
                      <a:solidFill>
                        <a:srgbClr val="C00000"/>
                      </a:solidFill>
                    </a:lnL>
                    <a:lnR w="19050">
                      <a:solidFill>
                        <a:srgbClr val="C00000"/>
                      </a:solidFill>
                    </a:lnR>
                    <a:lnT w="19050">
                      <a:solidFill>
                        <a:schemeClr val="tx2"/>
                      </a:solidFill>
                    </a:lnT>
                    <a:lnB w="19050">
                      <a:solidFill>
                        <a:schemeClr val="tx2"/>
                      </a:solidFill>
                    </a:lnB>
                    <a:noFill/>
                  </a:tcPr>
                </a:tc>
                <a:tc>
                  <a:txBody>
                    <a:bodyPr/>
                    <a:lstStyle/>
                    <a:p>
                      <a:pPr lvl="0" algn="ctr">
                        <a:lnSpc>
                          <a:spcPct val="100000"/>
                        </a:lnSpc>
                        <a:spcBef>
                          <a:spcPts val="0"/>
                        </a:spcBef>
                        <a:spcAft>
                          <a:spcPts val="0"/>
                        </a:spcAft>
                        <a:buNone/>
                      </a:pPr>
                      <a:r>
                        <a:rPr lang="en-US" sz="1000" b="1" i="0" u="none" strike="noStrike" kern="1200" noProof="0" dirty="0">
                          <a:solidFill>
                            <a:schemeClr val="bg1"/>
                          </a:solidFill>
                          <a:effectLst/>
                          <a:latin typeface="Karla"/>
                        </a:rPr>
                        <a:t>Other services</a:t>
                      </a:r>
                      <a:endParaRPr lang="en-US" sz="1000" b="0" i="0" u="none" strike="noStrike" kern="1200" noProof="0" dirty="0">
                        <a:solidFill>
                          <a:srgbClr val="000000"/>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a:buNone/>
                      </a:pPr>
                      <a:r>
                        <a:rPr lang="en-US" sz="1000" kern="1200" dirty="0">
                          <a:solidFill>
                            <a:srgbClr val="000000"/>
                          </a:solidFill>
                          <a:effectLst/>
                          <a:latin typeface="Karla"/>
                        </a:rPr>
                        <a:t>385</a:t>
                      </a: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a:buNone/>
                      </a:pPr>
                      <a:r>
                        <a:rPr lang="en-US" sz="1000" kern="1200" dirty="0">
                          <a:solidFill>
                            <a:srgbClr val="000000"/>
                          </a:solidFill>
                          <a:effectLst/>
                          <a:latin typeface="Karla"/>
                        </a:rPr>
                        <a:t>15.2</a:t>
                      </a: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2153053022"/>
                  </a:ext>
                </a:extLst>
              </a:tr>
              <a:tr h="235009">
                <a:tc rowSpan="2">
                  <a:txBody>
                    <a:bodyPr/>
                    <a:lstStyle/>
                    <a:p>
                      <a:pPr marL="0" lvl="0" algn="ctr">
                        <a:buNone/>
                      </a:pPr>
                      <a:r>
                        <a:rPr lang="en-US" sz="1000" b="1" i="0" u="none" strike="noStrike" kern="1200" noProof="0" dirty="0">
                          <a:solidFill>
                            <a:schemeClr val="bg1">
                              <a:lumMod val="90000"/>
                              <a:lumOff val="10000"/>
                            </a:schemeClr>
                          </a:solidFill>
                          <a:effectLst/>
                          <a:latin typeface="Karla" pitchFamily="2" charset="77"/>
                        </a:rPr>
                        <a:t>Hospitality &amp; Culture jobs</a:t>
                      </a:r>
                      <a:endParaRPr lang="en-US" b="1" dirty="0">
                        <a:solidFill>
                          <a:schemeClr val="bg1">
                            <a:lumMod val="90000"/>
                            <a:lumOff val="10000"/>
                          </a:schemeClr>
                        </a:solidFill>
                        <a:latin typeface="Karla" pitchFamily="2" charset="77"/>
                      </a:endParaRPr>
                    </a:p>
                  </a:txBody>
                  <a:tcPr marL="0" marR="0" marT="0" marB="0" anchor="ct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algn="ctr" rtl="0">
                        <a:buNone/>
                      </a:pPr>
                      <a:r>
                        <a:rPr lang="en-US" sz="1000" b="1" kern="1200" dirty="0">
                          <a:solidFill>
                            <a:schemeClr val="bg1"/>
                          </a:solidFill>
                          <a:effectLst/>
                          <a:latin typeface="Karla"/>
                        </a:rPr>
                        <a:t>Culture</a:t>
                      </a:r>
                      <a:endParaRPr lang="en-US" sz="1000" b="1" dirty="0">
                        <a:solidFill>
                          <a:schemeClr val="bg1"/>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lvl="0" algn="ctr" rtl="0">
                        <a:buNone/>
                      </a:pPr>
                      <a:r>
                        <a:rPr lang="en-US" sz="1000" kern="1200" dirty="0">
                          <a:solidFill>
                            <a:srgbClr val="000000"/>
                          </a:solidFill>
                          <a:effectLst/>
                          <a:latin typeface="Karla"/>
                        </a:rPr>
                        <a:t>31</a:t>
                      </a:r>
                      <a:endParaRPr lang="en-US" sz="1000" dirty="0">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0">
                      <a:noFill/>
                    </a:lnB>
                    <a:noFill/>
                  </a:tcPr>
                </a:tc>
                <a:tc>
                  <a:txBody>
                    <a:bodyPr/>
                    <a:lstStyle/>
                    <a:p>
                      <a:pPr marL="0" lvl="0" algn="ctr" rtl="0">
                        <a:buNone/>
                      </a:pPr>
                      <a:r>
                        <a:rPr lang="en-US" sz="1000" kern="1200" dirty="0">
                          <a:solidFill>
                            <a:srgbClr val="000000"/>
                          </a:solidFill>
                          <a:effectLst/>
                          <a:latin typeface="Karla"/>
                        </a:rPr>
                        <a:t>1.2</a:t>
                      </a:r>
                      <a:endParaRPr lang="en-US" sz="1000" dirty="0">
                        <a:effectLst/>
                        <a:latin typeface="Karla"/>
                      </a:endParaRPr>
                    </a:p>
                  </a:txBody>
                  <a:tcPr marL="0" marR="0" marT="0" marB="0" anchor="ctr">
                    <a:lnL w="12700" cap="flat" cmpd="sng" algn="ctr">
                      <a:noFill/>
                      <a:prstDash val="solid"/>
                      <a:round/>
                      <a:headEnd type="none" w="med" len="med"/>
                      <a:tailEnd type="none" w="med" len="med"/>
                    </a:lnL>
                    <a:lnR w="19050">
                      <a:noFill/>
                    </a:lnR>
                    <a:lnT w="0">
                      <a:noFill/>
                    </a:lnT>
                    <a:lnB w="0">
                      <a:noFill/>
                    </a:lnB>
                    <a:lnTlToBr w="12700" cmpd="sng">
                      <a:noFill/>
                      <a:prstDash val="solid"/>
                    </a:lnTlToBr>
                    <a:lnBlToTr w="12700" cmpd="sng">
                      <a:noFill/>
                      <a:prstDash val="solid"/>
                    </a:lnBlToTr>
                    <a:noFill/>
                  </a:tcPr>
                </a:tc>
                <a:extLst>
                  <a:ext uri="{0D108BD9-81ED-4DB2-BD59-A6C34878D82A}">
                    <a16:rowId xmlns:a16="http://schemas.microsoft.com/office/drawing/2014/main" val="2069340499"/>
                  </a:ext>
                </a:extLst>
              </a:tr>
              <a:tr h="243839">
                <a:tc vMerge="1">
                  <a:txBody>
                    <a:bodyPr/>
                    <a:lstStyle/>
                    <a:p>
                      <a:endParaRPr lang="en-US"/>
                    </a:p>
                  </a:txBody>
                  <a:tcPr marL="0" marR="0" marT="0" marB="0" anchor="ctr">
                    <a:lnL w="19050">
                      <a:solidFill>
                        <a:srgbClr val="C00000"/>
                      </a:solidFill>
                    </a:lnL>
                    <a:lnR w="19050">
                      <a:solidFill>
                        <a:srgbClr val="C00000"/>
                      </a:solidFill>
                    </a:lnR>
                    <a:lnT w="19050">
                      <a:solidFill>
                        <a:schemeClr val="tx2"/>
                      </a:solidFill>
                    </a:lnT>
                    <a:lnB w="19050">
                      <a:solidFill>
                        <a:schemeClr val="tx2"/>
                      </a:solidFill>
                    </a:lnB>
                    <a:noFill/>
                  </a:tcPr>
                </a:tc>
                <a:tc>
                  <a:txBody>
                    <a:bodyPr/>
                    <a:lstStyle/>
                    <a:p>
                      <a:pPr lvl="0" algn="ctr">
                        <a:lnSpc>
                          <a:spcPct val="100000"/>
                        </a:lnSpc>
                        <a:spcBef>
                          <a:spcPts val="0"/>
                        </a:spcBef>
                        <a:spcAft>
                          <a:spcPts val="0"/>
                        </a:spcAft>
                        <a:buNone/>
                      </a:pPr>
                      <a:r>
                        <a:rPr lang="en-US" sz="1000" b="1" i="0" u="none" strike="noStrike" kern="1200" noProof="0" dirty="0">
                          <a:solidFill>
                            <a:srgbClr val="181818"/>
                          </a:solidFill>
                          <a:effectLst/>
                          <a:latin typeface="Karla"/>
                        </a:rPr>
                        <a:t>Hospitality</a:t>
                      </a:r>
                      <a:endParaRPr lang="en-US" sz="1000" b="0" i="0" u="none" strike="noStrike" kern="1200" noProof="0" dirty="0">
                        <a:solidFill>
                          <a:srgbClr val="000000"/>
                        </a:solidFill>
                        <a:effectLst/>
                        <a:latin typeface="Karla"/>
                      </a:endParaRPr>
                    </a:p>
                  </a:txBody>
                  <a:tcPr marL="0" marR="0" marT="0"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algn="ctr">
                        <a:buNone/>
                      </a:pPr>
                      <a:r>
                        <a:rPr lang="en-US" sz="1000" kern="1200" dirty="0">
                          <a:solidFill>
                            <a:srgbClr val="000000"/>
                          </a:solidFill>
                          <a:effectLst/>
                          <a:latin typeface="Karla"/>
                        </a:rPr>
                        <a:t>39</a:t>
                      </a:r>
                    </a:p>
                  </a:txBody>
                  <a:tcPr marL="0" marR="0" marT="0" marB="0" anchor="ct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0">
                      <a:noFill/>
                    </a:lnT>
                    <a:lnB w="12700" cap="flat" cmpd="sng" algn="ctr">
                      <a:noFill/>
                      <a:prstDash val="solid"/>
                      <a:round/>
                      <a:headEnd type="none" w="med" len="med"/>
                      <a:tailEnd type="none" w="med" len="med"/>
                    </a:lnB>
                    <a:noFill/>
                  </a:tcPr>
                </a:tc>
                <a:tc>
                  <a:txBody>
                    <a:bodyPr/>
                    <a:lstStyle/>
                    <a:p>
                      <a:pPr marL="0" lvl="0" algn="ctr">
                        <a:buNone/>
                      </a:pPr>
                      <a:r>
                        <a:rPr lang="en-US" sz="1000" kern="1200" dirty="0">
                          <a:solidFill>
                            <a:srgbClr val="000000"/>
                          </a:solidFill>
                          <a:effectLst/>
                          <a:latin typeface="Karla"/>
                        </a:rPr>
                        <a:t>1.3</a:t>
                      </a:r>
                    </a:p>
                  </a:txBody>
                  <a:tcPr marL="0" marR="0" marT="0" marB="0" anchor="ctr">
                    <a:lnL w="12700" cap="flat" cmpd="sng" algn="ctr">
                      <a:noFill/>
                      <a:prstDash val="solid"/>
                      <a:round/>
                      <a:headEnd type="none" w="med" len="med"/>
                      <a:tailEnd type="none" w="med" len="med"/>
                    </a:lnL>
                    <a:lnR w="19050">
                      <a:noFill/>
                    </a:lnR>
                    <a:lnT w="0">
                      <a:noFill/>
                    </a:lnT>
                    <a:lnB w="19050">
                      <a:noFill/>
                    </a:lnB>
                    <a:lnTlToBr w="12700" cmpd="sng">
                      <a:noFill/>
                      <a:prstDash val="solid"/>
                    </a:lnTlToBr>
                    <a:lnBlToTr w="12700" cmpd="sng">
                      <a:noFill/>
                      <a:prstDash val="solid"/>
                    </a:lnBlToTr>
                    <a:noFill/>
                  </a:tcPr>
                </a:tc>
                <a:extLst>
                  <a:ext uri="{0D108BD9-81ED-4DB2-BD59-A6C34878D82A}">
                    <a16:rowId xmlns:a16="http://schemas.microsoft.com/office/drawing/2014/main" val="2972001791"/>
                  </a:ext>
                </a:extLst>
              </a:tr>
            </a:tbl>
          </a:graphicData>
        </a:graphic>
      </p:graphicFrame>
      <p:sp>
        <p:nvSpPr>
          <p:cNvPr id="6" name="Subtitle 2">
            <a:extLst>
              <a:ext uri="{FF2B5EF4-FFF2-40B4-BE49-F238E27FC236}">
                <a16:creationId xmlns:a16="http://schemas.microsoft.com/office/drawing/2014/main" id="{9332C818-E8E0-6AF4-52F5-25735D326D0B}"/>
              </a:ext>
            </a:extLst>
          </p:cNvPr>
          <p:cNvSpPr txBox="1">
            <a:spLocks/>
          </p:cNvSpPr>
          <p:nvPr/>
        </p:nvSpPr>
        <p:spPr>
          <a:xfrm>
            <a:off x="5133572" y="2123908"/>
            <a:ext cx="3844800" cy="7532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Karla"/>
              <a:buNone/>
              <a:defRPr sz="16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algn="l"/>
            <a:r>
              <a:rPr lang="en-ES" b="1" dirty="0">
                <a:solidFill>
                  <a:srgbClr val="C61719"/>
                </a:solidFill>
              </a:rPr>
              <a:t>2,550 total respondents </a:t>
            </a:r>
            <a:r>
              <a:rPr lang="en-ES" dirty="0"/>
              <a:t>filtered on</a:t>
            </a:r>
          </a:p>
          <a:p>
            <a:pPr algn="l"/>
            <a:r>
              <a:rPr lang="en-GB" dirty="0"/>
              <a:t>T</a:t>
            </a:r>
            <a:r>
              <a:rPr lang="en-ES" dirty="0"/>
              <a:t>hose who travel to work at least once a week by car</a:t>
            </a:r>
            <a:endParaRPr lang="en-US" dirty="0"/>
          </a:p>
        </p:txBody>
      </p:sp>
    </p:spTree>
    <p:extLst>
      <p:ext uri="{BB962C8B-B14F-4D97-AF65-F5344CB8AC3E}">
        <p14:creationId xmlns:p14="http://schemas.microsoft.com/office/powerpoint/2010/main" val="142989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DDF2A-1049-239A-8396-7AB994F73E5B}"/>
            </a:ext>
          </a:extLst>
        </p:cNvPr>
        <p:cNvGrpSpPr/>
        <p:nvPr/>
      </p:nvGrpSpPr>
      <p:grpSpPr>
        <a:xfrm>
          <a:off x="0" y="0"/>
          <a:ext cx="0" cy="0"/>
          <a:chOff x="0" y="0"/>
          <a:chExt cx="0" cy="0"/>
        </a:xfrm>
      </p:grpSpPr>
      <p:sp>
        <p:nvSpPr>
          <p:cNvPr id="7" name="Google Shape;243;p43">
            <a:extLst>
              <a:ext uri="{FF2B5EF4-FFF2-40B4-BE49-F238E27FC236}">
                <a16:creationId xmlns:a16="http://schemas.microsoft.com/office/drawing/2014/main" id="{79AA5A0E-A52F-FF21-AE8A-85EB29211A1B}"/>
              </a:ext>
            </a:extLst>
          </p:cNvPr>
          <p:cNvSpPr txBox="1">
            <a:spLocks noGrp="1"/>
          </p:cNvSpPr>
          <p:nvPr>
            <p:ph type="title"/>
          </p:nvPr>
        </p:nvSpPr>
        <p:spPr>
          <a:xfrm>
            <a:off x="353801" y="445497"/>
            <a:ext cx="3909075" cy="580923"/>
          </a:xfrm>
          <a:prstGeom prst="rect">
            <a:avLst/>
          </a:prstGeom>
        </p:spPr>
        <p:txBody>
          <a:bodyPr spcFirstLastPara="1" wrap="square" lIns="91425" tIns="91425" rIns="91425" bIns="91425" anchor="ctr" anchorCtr="0">
            <a:noAutofit/>
          </a:bodyPr>
          <a:lstStyle/>
          <a:p>
            <a:r>
              <a:rPr lang="en" b="1" dirty="0">
                <a:latin typeface="Neue Haas Grotesk Text Pro" panose="020B0504020202020204" pitchFamily="34" charset="77"/>
              </a:rPr>
              <a:t>Travel Time Analysis</a:t>
            </a:r>
            <a:endParaRPr lang="en-US" dirty="0">
              <a:latin typeface="Neue Haas Grotesk Text Pro" panose="020B0504020202020204" pitchFamily="34" charset="77"/>
            </a:endParaRPr>
          </a:p>
        </p:txBody>
      </p:sp>
      <p:pic>
        <p:nvPicPr>
          <p:cNvPr id="3" name="Picture 2" descr="A graph of travel time distribution&#10;&#10;Description automatically generated">
            <a:extLst>
              <a:ext uri="{FF2B5EF4-FFF2-40B4-BE49-F238E27FC236}">
                <a16:creationId xmlns:a16="http://schemas.microsoft.com/office/drawing/2014/main" id="{D01BFC77-FADF-78C0-6A1E-30B47885C28C}"/>
              </a:ext>
            </a:extLst>
          </p:cNvPr>
          <p:cNvPicPr>
            <a:picLocks noChangeAspect="1"/>
          </p:cNvPicPr>
          <p:nvPr/>
        </p:nvPicPr>
        <p:blipFill>
          <a:blip r:embed="rId3"/>
          <a:stretch>
            <a:fillRect/>
          </a:stretch>
        </p:blipFill>
        <p:spPr>
          <a:xfrm>
            <a:off x="66260" y="1738207"/>
            <a:ext cx="4638243" cy="2762099"/>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FFFB90F5-13F2-CAA5-B5F5-74F85EE800B3}"/>
              </a:ext>
            </a:extLst>
          </p:cNvPr>
          <p:cNvPicPr>
            <a:picLocks noChangeAspect="1"/>
          </p:cNvPicPr>
          <p:nvPr/>
        </p:nvPicPr>
        <p:blipFill>
          <a:blip r:embed="rId4"/>
          <a:stretch>
            <a:fillRect/>
          </a:stretch>
        </p:blipFill>
        <p:spPr>
          <a:xfrm>
            <a:off x="4770763" y="1026420"/>
            <a:ext cx="4237917" cy="3381121"/>
          </a:xfrm>
          <a:prstGeom prst="rect">
            <a:avLst/>
          </a:prstGeom>
        </p:spPr>
      </p:pic>
    </p:spTree>
    <p:extLst>
      <p:ext uri="{BB962C8B-B14F-4D97-AF65-F5344CB8AC3E}">
        <p14:creationId xmlns:p14="http://schemas.microsoft.com/office/powerpoint/2010/main" val="341339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45805-5BAA-0403-F8A1-CFFBE54CF076}"/>
            </a:ext>
          </a:extLst>
        </p:cNvPr>
        <p:cNvGrpSpPr/>
        <p:nvPr/>
      </p:nvGrpSpPr>
      <p:grpSpPr>
        <a:xfrm>
          <a:off x="0" y="0"/>
          <a:ext cx="0" cy="0"/>
          <a:chOff x="0" y="0"/>
          <a:chExt cx="0" cy="0"/>
        </a:xfrm>
      </p:grpSpPr>
      <p:sp>
        <p:nvSpPr>
          <p:cNvPr id="7" name="Google Shape;243;p43">
            <a:extLst>
              <a:ext uri="{FF2B5EF4-FFF2-40B4-BE49-F238E27FC236}">
                <a16:creationId xmlns:a16="http://schemas.microsoft.com/office/drawing/2014/main" id="{3CE3E8E9-2995-BAB9-60CE-8D4FFDDC33EE}"/>
              </a:ext>
            </a:extLst>
          </p:cNvPr>
          <p:cNvSpPr txBox="1">
            <a:spLocks noGrp="1"/>
          </p:cNvSpPr>
          <p:nvPr>
            <p:ph type="title"/>
          </p:nvPr>
        </p:nvSpPr>
        <p:spPr>
          <a:xfrm>
            <a:off x="506201" y="535888"/>
            <a:ext cx="4523821" cy="580923"/>
          </a:xfrm>
          <a:prstGeom prst="rect">
            <a:avLst/>
          </a:prstGeom>
        </p:spPr>
        <p:txBody>
          <a:bodyPr spcFirstLastPara="1" wrap="square" lIns="91425" tIns="91425" rIns="91425" bIns="91425" anchor="ctr" anchorCtr="0">
            <a:noAutofit/>
          </a:bodyPr>
          <a:lstStyle/>
          <a:p>
            <a:r>
              <a:rPr lang="en" b="1" dirty="0">
                <a:latin typeface="Neue Haas Grotesk Text Pro" panose="020B0504020202020204" pitchFamily="34" charset="77"/>
              </a:rPr>
              <a:t>Availability condition of Alternatives</a:t>
            </a:r>
            <a:endParaRPr lang="en-US" b="1" dirty="0">
              <a:latin typeface="Neue Haas Grotesk Text Pro" panose="020B0504020202020204" pitchFamily="34" charset="77"/>
            </a:endParaRPr>
          </a:p>
        </p:txBody>
      </p:sp>
      <p:sp>
        <p:nvSpPr>
          <p:cNvPr id="10" name="Rectangle 9">
            <a:extLst>
              <a:ext uri="{FF2B5EF4-FFF2-40B4-BE49-F238E27FC236}">
                <a16:creationId xmlns:a16="http://schemas.microsoft.com/office/drawing/2014/main" id="{10B2902B-627A-A573-04CA-10C4B213585F}"/>
              </a:ext>
            </a:extLst>
          </p:cNvPr>
          <p:cNvSpPr/>
          <p:nvPr/>
        </p:nvSpPr>
        <p:spPr>
          <a:xfrm>
            <a:off x="928124" y="2191828"/>
            <a:ext cx="3491358" cy="8280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solidFill>
              <a:latin typeface="Karla"/>
              <a:cs typeface="Arial"/>
            </a:endParaRPr>
          </a:p>
          <a:p>
            <a:pPr algn="ctr"/>
            <a:r>
              <a:rPr lang="en-US" sz="2200" b="1" dirty="0">
                <a:solidFill>
                  <a:schemeClr val="tx1"/>
                </a:solidFill>
                <a:latin typeface="Karla"/>
                <a:cs typeface="Arial"/>
              </a:rPr>
              <a:t>Travel time feasibility</a:t>
            </a:r>
          </a:p>
          <a:p>
            <a:pPr algn="ctr"/>
            <a:r>
              <a:rPr lang="en-US" sz="1600" b="1" dirty="0">
                <a:solidFill>
                  <a:schemeClr val="tx1"/>
                </a:solidFill>
                <a:latin typeface="Karla"/>
                <a:cs typeface="Arial"/>
              </a:rPr>
              <a:t>160 minutes two-way</a:t>
            </a:r>
            <a:endParaRPr lang="en-US" sz="1600" dirty="0">
              <a:solidFill>
                <a:schemeClr val="tx1"/>
              </a:solidFill>
            </a:endParaRPr>
          </a:p>
          <a:p>
            <a:pPr algn="ctr"/>
            <a:endParaRPr lang="en-US" sz="2000" b="1" dirty="0">
              <a:solidFill>
                <a:schemeClr val="tx1"/>
              </a:solidFill>
              <a:latin typeface="Karla"/>
              <a:cs typeface="Arial"/>
            </a:endParaRPr>
          </a:p>
        </p:txBody>
      </p:sp>
      <p:sp>
        <p:nvSpPr>
          <p:cNvPr id="12" name="TextBox 11">
            <a:extLst>
              <a:ext uri="{FF2B5EF4-FFF2-40B4-BE49-F238E27FC236}">
                <a16:creationId xmlns:a16="http://schemas.microsoft.com/office/drawing/2014/main" id="{444E211C-AEE4-58F4-F8BE-CBFD3AA33240}"/>
              </a:ext>
            </a:extLst>
          </p:cNvPr>
          <p:cNvSpPr txBox="1"/>
          <p:nvPr/>
        </p:nvSpPr>
        <p:spPr>
          <a:xfrm>
            <a:off x="902802" y="3271664"/>
            <a:ext cx="34289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latin typeface="Karla"/>
              </a:rPr>
              <a:t>Averagely </a:t>
            </a:r>
            <a:r>
              <a:rPr lang="en-US" sz="2000" b="1" dirty="0">
                <a:solidFill>
                  <a:schemeClr val="bg1"/>
                </a:solidFill>
                <a:latin typeface="Karla"/>
              </a:rPr>
              <a:t>1,465</a:t>
            </a:r>
            <a:r>
              <a:rPr lang="en-US" sz="2000" dirty="0">
                <a:solidFill>
                  <a:schemeClr val="bg1"/>
                </a:solidFill>
                <a:latin typeface="Karla"/>
              </a:rPr>
              <a:t> </a:t>
            </a:r>
            <a:r>
              <a:rPr lang="en-US" sz="2000" b="1" dirty="0">
                <a:solidFill>
                  <a:schemeClr val="bg1"/>
                </a:solidFill>
                <a:latin typeface="Karla"/>
              </a:rPr>
              <a:t>available zones</a:t>
            </a:r>
            <a:r>
              <a:rPr lang="en-US" sz="2000" dirty="0">
                <a:solidFill>
                  <a:schemeClr val="bg1"/>
                </a:solidFill>
                <a:latin typeface="Karla"/>
              </a:rPr>
              <a:t> </a:t>
            </a:r>
            <a:endParaRPr lang="en-US" dirty="0">
              <a:solidFill>
                <a:schemeClr val="bg1"/>
              </a:solidFill>
            </a:endParaRPr>
          </a:p>
          <a:p>
            <a:endParaRPr lang="en-US" dirty="0">
              <a:solidFill>
                <a:schemeClr val="bg1"/>
              </a:solidFill>
            </a:endParaRPr>
          </a:p>
        </p:txBody>
      </p:sp>
      <p:sp>
        <p:nvSpPr>
          <p:cNvPr id="13" name="Rectangle 12">
            <a:extLst>
              <a:ext uri="{FF2B5EF4-FFF2-40B4-BE49-F238E27FC236}">
                <a16:creationId xmlns:a16="http://schemas.microsoft.com/office/drawing/2014/main" id="{0E2C724F-671C-9C5F-7559-2205E2730183}"/>
              </a:ext>
            </a:extLst>
          </p:cNvPr>
          <p:cNvSpPr/>
          <p:nvPr/>
        </p:nvSpPr>
        <p:spPr>
          <a:xfrm>
            <a:off x="4834059" y="2635871"/>
            <a:ext cx="3507804" cy="3799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dirty="0">
                <a:solidFill>
                  <a:schemeClr val="tx1"/>
                </a:solidFill>
                <a:latin typeface="Karla"/>
                <a:cs typeface="Arial"/>
              </a:rPr>
              <a:t>Work sector matching</a:t>
            </a:r>
            <a:endParaRPr lang="en-US" dirty="0"/>
          </a:p>
        </p:txBody>
      </p:sp>
      <p:sp>
        <p:nvSpPr>
          <p:cNvPr id="15" name="Rectangle 14">
            <a:extLst>
              <a:ext uri="{FF2B5EF4-FFF2-40B4-BE49-F238E27FC236}">
                <a16:creationId xmlns:a16="http://schemas.microsoft.com/office/drawing/2014/main" id="{F26FADC1-C3C5-1906-0B88-1C70B4FA6D64}"/>
              </a:ext>
            </a:extLst>
          </p:cNvPr>
          <p:cNvSpPr/>
          <p:nvPr/>
        </p:nvSpPr>
        <p:spPr>
          <a:xfrm>
            <a:off x="4834058" y="2191827"/>
            <a:ext cx="3507804" cy="3799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solidFill>
              <a:latin typeface="Karla"/>
              <a:cs typeface="Arial"/>
            </a:endParaRPr>
          </a:p>
          <a:p>
            <a:pPr algn="ctr"/>
            <a:r>
              <a:rPr lang="en-US" sz="2200" b="1" dirty="0">
                <a:solidFill>
                  <a:schemeClr val="tx1"/>
                </a:solidFill>
                <a:latin typeface="Karla"/>
                <a:cs typeface="Arial"/>
              </a:rPr>
              <a:t>Travel time feasibility</a:t>
            </a:r>
            <a:endParaRPr lang="en-US" dirty="0">
              <a:solidFill>
                <a:schemeClr val="tx1"/>
              </a:solidFill>
            </a:endParaRPr>
          </a:p>
          <a:p>
            <a:pPr algn="ctr"/>
            <a:endParaRPr lang="en-US" sz="2000" b="1" dirty="0">
              <a:solidFill>
                <a:schemeClr val="tx1"/>
              </a:solidFill>
              <a:latin typeface="Karla"/>
              <a:cs typeface="Arial"/>
            </a:endParaRPr>
          </a:p>
        </p:txBody>
      </p:sp>
      <p:sp>
        <p:nvSpPr>
          <p:cNvPr id="16" name="TextBox 15">
            <a:extLst>
              <a:ext uri="{FF2B5EF4-FFF2-40B4-BE49-F238E27FC236}">
                <a16:creationId xmlns:a16="http://schemas.microsoft.com/office/drawing/2014/main" id="{D8A4ABBC-FF6B-EAB3-3C24-DFA90CFDB306}"/>
              </a:ext>
            </a:extLst>
          </p:cNvPr>
          <p:cNvSpPr txBox="1"/>
          <p:nvPr/>
        </p:nvSpPr>
        <p:spPr>
          <a:xfrm>
            <a:off x="4934722" y="3252597"/>
            <a:ext cx="33064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181818"/>
                </a:solidFill>
                <a:latin typeface="Karla"/>
                <a:cs typeface="Segoe UI"/>
              </a:rPr>
              <a:t>Averagely </a:t>
            </a:r>
            <a:r>
              <a:rPr lang="en-US" sz="2000" b="1" dirty="0">
                <a:solidFill>
                  <a:srgbClr val="181818"/>
                </a:solidFill>
                <a:latin typeface="Karla"/>
                <a:cs typeface="Segoe UI"/>
              </a:rPr>
              <a:t>1,242</a:t>
            </a:r>
            <a:r>
              <a:rPr lang="en-US" sz="2000" dirty="0">
                <a:solidFill>
                  <a:srgbClr val="181818"/>
                </a:solidFill>
                <a:latin typeface="Karla"/>
                <a:cs typeface="Segoe UI"/>
              </a:rPr>
              <a:t> </a:t>
            </a:r>
            <a:r>
              <a:rPr lang="en-US" sz="2000" b="1" dirty="0">
                <a:solidFill>
                  <a:srgbClr val="181818"/>
                </a:solidFill>
                <a:latin typeface="Karla"/>
                <a:cs typeface="Segoe UI"/>
              </a:rPr>
              <a:t>available zones</a:t>
            </a:r>
            <a:r>
              <a:rPr lang="en-US" sz="2000" dirty="0">
                <a:solidFill>
                  <a:srgbClr val="181818"/>
                </a:solidFill>
                <a:latin typeface="Karla"/>
                <a:cs typeface="Segoe UI"/>
              </a:rPr>
              <a:t> </a:t>
            </a:r>
            <a:endParaRPr lang="en-US" dirty="0"/>
          </a:p>
        </p:txBody>
      </p:sp>
      <p:sp>
        <p:nvSpPr>
          <p:cNvPr id="2" name="TextBox 1">
            <a:extLst>
              <a:ext uri="{FF2B5EF4-FFF2-40B4-BE49-F238E27FC236}">
                <a16:creationId xmlns:a16="http://schemas.microsoft.com/office/drawing/2014/main" id="{12024E1B-3790-D039-CE05-A6A4F010732B}"/>
              </a:ext>
            </a:extLst>
          </p:cNvPr>
          <p:cNvSpPr txBox="1"/>
          <p:nvPr/>
        </p:nvSpPr>
        <p:spPr>
          <a:xfrm>
            <a:off x="4934722" y="1710869"/>
            <a:ext cx="33064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181818"/>
                </a:solidFill>
                <a:latin typeface="Karla"/>
                <a:cs typeface="Segoe UI"/>
              </a:rPr>
              <a:t>Extended Model</a:t>
            </a:r>
            <a:endParaRPr lang="en-US" b="1" dirty="0"/>
          </a:p>
        </p:txBody>
      </p:sp>
      <p:sp>
        <p:nvSpPr>
          <p:cNvPr id="3" name="TextBox 2">
            <a:extLst>
              <a:ext uri="{FF2B5EF4-FFF2-40B4-BE49-F238E27FC236}">
                <a16:creationId xmlns:a16="http://schemas.microsoft.com/office/drawing/2014/main" id="{D645D1D1-485E-3660-078A-1D88C34F76D0}"/>
              </a:ext>
            </a:extLst>
          </p:cNvPr>
          <p:cNvSpPr txBox="1"/>
          <p:nvPr/>
        </p:nvSpPr>
        <p:spPr>
          <a:xfrm>
            <a:off x="959069" y="1710869"/>
            <a:ext cx="33064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181818"/>
                </a:solidFill>
                <a:latin typeface="Karla"/>
                <a:cs typeface="Segoe UI"/>
              </a:rPr>
              <a:t>Base Model</a:t>
            </a:r>
            <a:endParaRPr lang="en-US" b="1" dirty="0"/>
          </a:p>
        </p:txBody>
      </p:sp>
    </p:spTree>
    <p:extLst>
      <p:ext uri="{BB962C8B-B14F-4D97-AF65-F5344CB8AC3E}">
        <p14:creationId xmlns:p14="http://schemas.microsoft.com/office/powerpoint/2010/main" val="3835960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Table of contents</a:t>
            </a:r>
            <a:endParaRPr dirty="0">
              <a:latin typeface="Neue Haas Grotesk Text Pro" panose="020B0504020202020204" pitchFamily="34" charset="77"/>
            </a:endParaRPr>
          </a:p>
        </p:txBody>
      </p:sp>
      <p:sp>
        <p:nvSpPr>
          <p:cNvPr id="215" name="Google Shape;215;p4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eue Haas Grotesk Text Pro" panose="020B0504020202020204" pitchFamily="34" charset="77"/>
              </a:rPr>
              <a:t>Introduction</a:t>
            </a:r>
            <a:endParaRPr>
              <a:latin typeface="Neue Haas Grotesk Text Pro" panose="020B0504020202020204" pitchFamily="34" charset="77"/>
            </a:endParaRPr>
          </a:p>
        </p:txBody>
      </p:sp>
      <p:sp>
        <p:nvSpPr>
          <p:cNvPr id="216" name="Google Shape;216;p4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latin typeface="Neue Haas Grotesk Text Pro" panose="020B0504020202020204" pitchFamily="34" charset="77"/>
              </a:rPr>
              <a:t>Context and Octavius framework</a:t>
            </a:r>
            <a:endParaRPr dirty="0">
              <a:latin typeface="Neue Haas Grotesk Text Pro" panose="020B0504020202020204" pitchFamily="34" charset="77"/>
            </a:endParaRPr>
          </a:p>
        </p:txBody>
      </p:sp>
      <p:sp>
        <p:nvSpPr>
          <p:cNvPr id="217" name="Google Shape;217;p41"/>
          <p:cNvSpPr txBox="1">
            <a:spLocks noGrp="1"/>
          </p:cNvSpPr>
          <p:nvPr>
            <p:ph type="title" idx="3"/>
          </p:nvPr>
        </p:nvSpPr>
        <p:spPr>
          <a:xfrm>
            <a:off x="3443267" y="3482132"/>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Discussion</a:t>
            </a:r>
            <a:endParaRPr dirty="0">
              <a:latin typeface="Neue Haas Grotesk Text Pro" panose="020B0504020202020204" pitchFamily="34" charset="77"/>
            </a:endParaRPr>
          </a:p>
        </p:txBody>
      </p:sp>
      <p:sp>
        <p:nvSpPr>
          <p:cNvPr id="218" name="Google Shape;218;p41"/>
          <p:cNvSpPr txBox="1">
            <a:spLocks noGrp="1"/>
          </p:cNvSpPr>
          <p:nvPr>
            <p:ph type="subTitle" idx="4"/>
          </p:nvPr>
        </p:nvSpPr>
        <p:spPr>
          <a:xfrm>
            <a:off x="3443267" y="3916257"/>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latin typeface="Neue Haas Grotesk Text Pro" panose="020B0504020202020204" pitchFamily="34" charset="77"/>
              </a:rPr>
              <a:t>Discussion, Limitations and Future Directions</a:t>
            </a:r>
            <a:endParaRPr>
              <a:latin typeface="Neue Haas Grotesk Text Pro" panose="020B0504020202020204" pitchFamily="34" charset="77"/>
            </a:endParaRPr>
          </a:p>
        </p:txBody>
      </p:sp>
      <p:sp>
        <p:nvSpPr>
          <p:cNvPr id="219" name="Google Shape;219;p41"/>
          <p:cNvSpPr txBox="1">
            <a:spLocks noGrp="1"/>
          </p:cNvSpPr>
          <p:nvPr>
            <p:ph type="title" idx="5"/>
          </p:nvPr>
        </p:nvSpPr>
        <p:spPr>
          <a:xfrm>
            <a:off x="6050994" y="3528859"/>
            <a:ext cx="251854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Acknowledgement</a:t>
            </a:r>
            <a:endParaRPr dirty="0">
              <a:latin typeface="Neue Haas Grotesk Text Pro" panose="020B0504020202020204" pitchFamily="34" charset="77"/>
            </a:endParaRPr>
          </a:p>
        </p:txBody>
      </p:sp>
      <p:sp>
        <p:nvSpPr>
          <p:cNvPr id="220" name="Google Shape;220;p41"/>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ue Haas Grotesk Text Pro" panose="020B0504020202020204" pitchFamily="34" charset="77"/>
              </a:rPr>
              <a:t>Theory</a:t>
            </a:r>
            <a:endParaRPr dirty="0">
              <a:latin typeface="Neue Haas Grotesk Text Pro" panose="020B0504020202020204" pitchFamily="34" charset="77"/>
            </a:endParaRPr>
          </a:p>
        </p:txBody>
      </p:sp>
      <p:sp>
        <p:nvSpPr>
          <p:cNvPr id="210" name="Google Shape;210;p41"/>
          <p:cNvSpPr txBox="1">
            <a:spLocks noGrp="1"/>
          </p:cNvSpPr>
          <p:nvPr>
            <p:ph type="subTitle" idx="8"/>
          </p:nvPr>
        </p:nvSpPr>
        <p:spPr>
          <a:xfrm>
            <a:off x="3419251" y="225964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eue Haas Grotesk Text Pro" panose="020B0504020202020204" pitchFamily="34" charset="77"/>
              </a:rPr>
              <a:t>Theoretical Foundation and Research Approaches</a:t>
            </a:r>
            <a:endParaRPr dirty="0">
              <a:latin typeface="Neue Haas Grotesk Text Pro" panose="020B0504020202020204" pitchFamily="34" charset="77"/>
            </a:endParaRPr>
          </a:p>
        </p:txBody>
      </p:sp>
      <p:sp>
        <p:nvSpPr>
          <p:cNvPr id="212" name="Google Shape;212;p41"/>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eue Haas Grotesk Text Pro" panose="020B0504020202020204" pitchFamily="34" charset="77"/>
              </a:rPr>
              <a:t>01</a:t>
            </a:r>
            <a:endParaRPr>
              <a:latin typeface="Neue Haas Grotesk Text Pro" panose="020B0504020202020204" pitchFamily="34" charset="77"/>
            </a:endParaRPr>
          </a:p>
        </p:txBody>
      </p:sp>
      <p:sp>
        <p:nvSpPr>
          <p:cNvPr id="213" name="Google Shape;213;p41"/>
          <p:cNvSpPr txBox="1">
            <a:spLocks noGrp="1"/>
          </p:cNvSpPr>
          <p:nvPr>
            <p:ph type="title" idx="13"/>
          </p:nvPr>
        </p:nvSpPr>
        <p:spPr>
          <a:xfrm>
            <a:off x="4121399" y="3081259"/>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05</a:t>
            </a:r>
            <a:endParaRPr dirty="0">
              <a:latin typeface="Neue Haas Grotesk Text Pro" panose="020B0504020202020204" pitchFamily="34" charset="77"/>
            </a:endParaRPr>
          </a:p>
        </p:txBody>
      </p:sp>
      <p:sp>
        <p:nvSpPr>
          <p:cNvPr id="221" name="Google Shape;221;p41"/>
          <p:cNvSpPr txBox="1">
            <a:spLocks noGrp="1"/>
          </p:cNvSpPr>
          <p:nvPr>
            <p:ph type="title" idx="14"/>
          </p:nvPr>
        </p:nvSpPr>
        <p:spPr>
          <a:xfrm>
            <a:off x="1275914" y="3081259"/>
            <a:ext cx="1180119"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04</a:t>
            </a:r>
            <a:endParaRPr dirty="0">
              <a:latin typeface="Neue Haas Grotesk Text Pro" panose="020B0504020202020204" pitchFamily="34" charset="77"/>
            </a:endParaRPr>
          </a:p>
        </p:txBody>
      </p:sp>
      <p:sp>
        <p:nvSpPr>
          <p:cNvPr id="222" name="Google Shape;222;p41"/>
          <p:cNvSpPr txBox="1">
            <a:spLocks noGrp="1"/>
          </p:cNvSpPr>
          <p:nvPr>
            <p:ph type="title" idx="15"/>
          </p:nvPr>
        </p:nvSpPr>
        <p:spPr>
          <a:xfrm>
            <a:off x="4002234" y="1344775"/>
            <a:ext cx="1139531"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02</a:t>
            </a:r>
            <a:endParaRPr dirty="0">
              <a:latin typeface="Neue Haas Grotesk Text Pro" panose="020B0504020202020204" pitchFamily="34" charset="77"/>
            </a:endParaRPr>
          </a:p>
        </p:txBody>
      </p:sp>
      <p:sp>
        <p:nvSpPr>
          <p:cNvPr id="224" name="Google Shape;224;p41"/>
          <p:cNvSpPr txBox="1">
            <a:spLocks noGrp="1"/>
          </p:cNvSpPr>
          <p:nvPr>
            <p:ph type="title" idx="16"/>
          </p:nvPr>
        </p:nvSpPr>
        <p:spPr>
          <a:xfrm>
            <a:off x="730974" y="3485959"/>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eue Haas Grotesk Text Pro" panose="020B0504020202020204" pitchFamily="34" charset="77"/>
              </a:rPr>
              <a:t>Findings</a:t>
            </a:r>
            <a:endParaRPr>
              <a:latin typeface="Neue Haas Grotesk Text Pro" panose="020B0504020202020204" pitchFamily="34" charset="77"/>
            </a:endParaRPr>
          </a:p>
        </p:txBody>
      </p:sp>
      <p:sp>
        <p:nvSpPr>
          <p:cNvPr id="225" name="Google Shape;225;p41"/>
          <p:cNvSpPr txBox="1">
            <a:spLocks noGrp="1"/>
          </p:cNvSpPr>
          <p:nvPr>
            <p:ph type="subTitle" idx="17"/>
          </p:nvPr>
        </p:nvSpPr>
        <p:spPr>
          <a:xfrm>
            <a:off x="730974" y="392008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latin typeface="Neue Haas Grotesk Text Pro" panose="020B0504020202020204" pitchFamily="34" charset="77"/>
              </a:rPr>
              <a:t>Results and M</a:t>
            </a:r>
            <a:r>
              <a:rPr lang="en-CA" dirty="0" err="1">
                <a:latin typeface="Neue Haas Grotesk Text Pro" panose="020B0504020202020204" pitchFamily="34" charset="77"/>
              </a:rPr>
              <a:t>odel</a:t>
            </a:r>
            <a:r>
              <a:rPr lang="en-CA" dirty="0">
                <a:latin typeface="Neue Haas Grotesk Text Pro" panose="020B0504020202020204" pitchFamily="34" charset="77"/>
              </a:rPr>
              <a:t> Performance</a:t>
            </a:r>
            <a:endParaRPr dirty="0">
              <a:latin typeface="Neue Haas Grotesk Text Pro" panose="020B0504020202020204" pitchFamily="34" charset="77"/>
            </a:endParaRPr>
          </a:p>
        </p:txBody>
      </p:sp>
      <p:sp>
        <p:nvSpPr>
          <p:cNvPr id="227" name="Google Shape;227;p41"/>
          <p:cNvSpPr txBox="1">
            <a:spLocks noGrp="1"/>
          </p:cNvSpPr>
          <p:nvPr>
            <p:ph type="title" idx="20"/>
          </p:nvPr>
        </p:nvSpPr>
        <p:spPr>
          <a:xfrm>
            <a:off x="6708261" y="1354350"/>
            <a:ext cx="113953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eue Haas Grotesk Text Pro" panose="020B0504020202020204" pitchFamily="34" charset="77"/>
              </a:rPr>
              <a:t>03</a:t>
            </a:r>
            <a:endParaRPr dirty="0">
              <a:latin typeface="Neue Haas Grotesk Text Pro" panose="020B0504020202020204" pitchFamily="34" charset="77"/>
            </a:endParaRPr>
          </a:p>
        </p:txBody>
      </p:sp>
      <p:sp>
        <p:nvSpPr>
          <p:cNvPr id="8" name="Google Shape;210;p41">
            <a:extLst>
              <a:ext uri="{FF2B5EF4-FFF2-40B4-BE49-F238E27FC236}">
                <a16:creationId xmlns:a16="http://schemas.microsoft.com/office/drawing/2014/main" id="{78595036-A742-E1C4-D1BC-90D318B10314}"/>
              </a:ext>
            </a:extLst>
          </p:cNvPr>
          <p:cNvSpPr txBox="1">
            <a:spLocks/>
          </p:cNvSpPr>
          <p:nvPr/>
        </p:nvSpPr>
        <p:spPr>
          <a:xfrm>
            <a:off x="6157517" y="2197287"/>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Karla"/>
              <a:buNone/>
              <a:defRPr sz="14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marL="0" indent="0"/>
            <a:r>
              <a:rPr lang="en-US" dirty="0">
                <a:latin typeface="Neue Haas Grotesk Text Pro" panose="020B0504020202020204" pitchFamily="34" charset="77"/>
              </a:rPr>
              <a:t>Research Design and Data Preparation</a:t>
            </a:r>
          </a:p>
        </p:txBody>
      </p:sp>
      <p:sp>
        <p:nvSpPr>
          <p:cNvPr id="10" name="Google Shape;220;p41">
            <a:extLst>
              <a:ext uri="{FF2B5EF4-FFF2-40B4-BE49-F238E27FC236}">
                <a16:creationId xmlns:a16="http://schemas.microsoft.com/office/drawing/2014/main" id="{8F115917-1DC5-CF49-4176-322788DE7DAA}"/>
              </a:ext>
            </a:extLst>
          </p:cNvPr>
          <p:cNvSpPr txBox="1">
            <a:spLocks/>
          </p:cNvSpPr>
          <p:nvPr/>
        </p:nvSpPr>
        <p:spPr>
          <a:xfrm>
            <a:off x="6157517" y="1769213"/>
            <a:ext cx="23055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Epilogue"/>
              <a:buNone/>
              <a:defRPr sz="2000" b="0" i="0" u="none" strike="noStrike" cap="none">
                <a:solidFill>
                  <a:schemeClr val="lt1"/>
                </a:solidFill>
                <a:latin typeface="Epilogue"/>
                <a:ea typeface="Epilogue"/>
                <a:cs typeface="Epilogue"/>
                <a:sym typeface="Epilogue"/>
              </a:defRPr>
            </a:lvl1pPr>
            <a:lvl2pPr marR="0" lvl="1"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500"/>
              <a:buFont typeface="Arial"/>
              <a:buNone/>
              <a:defRPr sz="2500" b="0" i="0" u="none" strike="noStrike" cap="none">
                <a:solidFill>
                  <a:schemeClr val="lt2"/>
                </a:solidFill>
                <a:latin typeface="Arial"/>
                <a:ea typeface="Arial"/>
                <a:cs typeface="Arial"/>
                <a:sym typeface="Arial"/>
              </a:defRPr>
            </a:lvl9pPr>
          </a:lstStyle>
          <a:p>
            <a:r>
              <a:rPr lang="en-US" dirty="0">
                <a:latin typeface="Neue Haas Grotesk Text Pro" panose="020B0504020202020204" pitchFamily="34" charset="77"/>
              </a:rPr>
              <a:t>Methodology</a:t>
            </a:r>
          </a:p>
        </p:txBody>
      </p:sp>
      <p:sp>
        <p:nvSpPr>
          <p:cNvPr id="7" name="Google Shape;227;p41">
            <a:extLst>
              <a:ext uri="{FF2B5EF4-FFF2-40B4-BE49-F238E27FC236}">
                <a16:creationId xmlns:a16="http://schemas.microsoft.com/office/drawing/2014/main" id="{AE09DBD4-32CF-12AF-94ED-441A84D3614E}"/>
              </a:ext>
            </a:extLst>
          </p:cNvPr>
          <p:cNvSpPr txBox="1">
            <a:spLocks/>
          </p:cNvSpPr>
          <p:nvPr/>
        </p:nvSpPr>
        <p:spPr>
          <a:xfrm>
            <a:off x="6757696" y="3073312"/>
            <a:ext cx="104066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pilogue"/>
              <a:buNone/>
              <a:defRPr sz="4500" b="0" i="0" u="none" strike="noStrike" cap="none">
                <a:solidFill>
                  <a:schemeClr val="dk2"/>
                </a:solidFill>
                <a:latin typeface="Epilogue"/>
                <a:ea typeface="Epilogue"/>
                <a:cs typeface="Epilogue"/>
                <a:sym typeface="Epilogue"/>
              </a:defRPr>
            </a:lvl1pPr>
            <a:lvl2pPr marR="0" lvl="1"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3000"/>
              <a:buFont typeface="Arial"/>
              <a:buNone/>
              <a:defRPr sz="3000" b="0" i="0" u="none" strike="noStrike" cap="none">
                <a:solidFill>
                  <a:schemeClr val="lt2"/>
                </a:solidFill>
                <a:latin typeface="Arial"/>
                <a:ea typeface="Arial"/>
                <a:cs typeface="Arial"/>
                <a:sym typeface="Arial"/>
              </a:defRPr>
            </a:lvl9pPr>
          </a:lstStyle>
          <a:p>
            <a:r>
              <a:rPr lang="en" dirty="0">
                <a:latin typeface="Neue Haas Grotesk Text Pro" panose="020B0504020202020204" pitchFamily="34" charset="77"/>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333DBD0A-5427-6447-AB22-29142CF53578}"/>
            </a:ext>
          </a:extLst>
        </p:cNvPr>
        <p:cNvGrpSpPr/>
        <p:nvPr/>
      </p:nvGrpSpPr>
      <p:grpSpPr>
        <a:xfrm>
          <a:off x="0" y="0"/>
          <a:ext cx="0" cy="0"/>
          <a:chOff x="0" y="0"/>
          <a:chExt cx="0" cy="0"/>
        </a:xfrm>
      </p:grpSpPr>
      <p:sp>
        <p:nvSpPr>
          <p:cNvPr id="233" name="Google Shape;233;p42">
            <a:extLst>
              <a:ext uri="{FF2B5EF4-FFF2-40B4-BE49-F238E27FC236}">
                <a16:creationId xmlns:a16="http://schemas.microsoft.com/office/drawing/2014/main" id="{D4B5509B-425E-7868-5D4C-0037AE6420EF}"/>
              </a:ext>
            </a:extLst>
          </p:cNvPr>
          <p:cNvSpPr/>
          <p:nvPr/>
        </p:nvSpPr>
        <p:spPr>
          <a:xfrm flipH="1">
            <a:off x="4571975" y="2490875"/>
            <a:ext cx="4572000" cy="1302900"/>
          </a:xfrm>
          <a:prstGeom prst="rect">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Neue Haas Grotesk Text Pro" panose="020B0504020202020204" pitchFamily="34" charset="77"/>
            </a:endParaRPr>
          </a:p>
        </p:txBody>
      </p:sp>
      <p:sp>
        <p:nvSpPr>
          <p:cNvPr id="234" name="Google Shape;234;p42">
            <a:extLst>
              <a:ext uri="{FF2B5EF4-FFF2-40B4-BE49-F238E27FC236}">
                <a16:creationId xmlns:a16="http://schemas.microsoft.com/office/drawing/2014/main" id="{C3B2EEED-3F63-3729-27F7-D603F38F93C6}"/>
              </a:ext>
            </a:extLst>
          </p:cNvPr>
          <p:cNvSpPr txBox="1">
            <a:spLocks noGrp="1"/>
          </p:cNvSpPr>
          <p:nvPr>
            <p:ph type="title"/>
          </p:nvPr>
        </p:nvSpPr>
        <p:spPr>
          <a:xfrm>
            <a:off x="5231757" y="2596475"/>
            <a:ext cx="3553428"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Neue Haas Grotesk Text Pro" panose="020B0504020202020204" pitchFamily="34" charset="77"/>
              </a:rPr>
              <a:t>Findings</a:t>
            </a:r>
            <a:endParaRPr b="1">
              <a:solidFill>
                <a:schemeClr val="tx1"/>
              </a:solidFill>
              <a:latin typeface="Neue Haas Grotesk Text Pro" panose="020B0504020202020204" pitchFamily="34" charset="77"/>
            </a:endParaRPr>
          </a:p>
        </p:txBody>
      </p:sp>
      <p:sp>
        <p:nvSpPr>
          <p:cNvPr id="235" name="Google Shape;235;p42">
            <a:extLst>
              <a:ext uri="{FF2B5EF4-FFF2-40B4-BE49-F238E27FC236}">
                <a16:creationId xmlns:a16="http://schemas.microsoft.com/office/drawing/2014/main" id="{F46E2A2C-EAFC-0663-EE23-32583D119B7F}"/>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r>
              <a:rPr lang="en-US" b="1" dirty="0">
                <a:latin typeface="Neue Haas Grotesk Text Pro" panose="020B0504020202020204" pitchFamily="34" charset="77"/>
              </a:rPr>
              <a:t>Results and Comparison</a:t>
            </a:r>
            <a:endParaRPr dirty="0">
              <a:latin typeface="Neue Haas Grotesk Text Pro" panose="020B0504020202020204" pitchFamily="34" charset="77"/>
            </a:endParaRPr>
          </a:p>
        </p:txBody>
      </p:sp>
      <p:sp>
        <p:nvSpPr>
          <p:cNvPr id="236" name="Google Shape;236;p42">
            <a:extLst>
              <a:ext uri="{FF2B5EF4-FFF2-40B4-BE49-F238E27FC236}">
                <a16:creationId xmlns:a16="http://schemas.microsoft.com/office/drawing/2014/main" id="{D2665000-46D7-3C5E-74EB-7EB923479AC3}"/>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latin typeface="Neue Haas Grotesk Text Pro" panose="020B0504020202020204" pitchFamily="34" charset="77"/>
              </a:rPr>
              <a:t>04.</a:t>
            </a:r>
            <a:endParaRPr dirty="0">
              <a:solidFill>
                <a:schemeClr val="tx1"/>
              </a:solidFill>
              <a:latin typeface="Neue Haas Grotesk Text Pro" panose="020B0504020202020204" pitchFamily="34" charset="77"/>
            </a:endParaRPr>
          </a:p>
        </p:txBody>
      </p:sp>
    </p:spTree>
    <p:extLst>
      <p:ext uri="{BB962C8B-B14F-4D97-AF65-F5344CB8AC3E}">
        <p14:creationId xmlns:p14="http://schemas.microsoft.com/office/powerpoint/2010/main" val="191893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95E55-20DF-1583-3DA8-7D2646915E5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A0D4197-1777-5C3C-26F5-C47CF117A896}"/>
              </a:ext>
            </a:extLst>
          </p:cNvPr>
          <p:cNvGraphicFramePr>
            <a:graphicFrameLocks noGrp="1"/>
          </p:cNvGraphicFramePr>
          <p:nvPr>
            <p:extLst>
              <p:ext uri="{D42A27DB-BD31-4B8C-83A1-F6EECF244321}">
                <p14:modId xmlns:p14="http://schemas.microsoft.com/office/powerpoint/2010/main" val="1913034657"/>
              </p:ext>
            </p:extLst>
          </p:nvPr>
        </p:nvGraphicFramePr>
        <p:xfrm>
          <a:off x="486282" y="395253"/>
          <a:ext cx="4784218" cy="4369732"/>
        </p:xfrm>
        <a:graphic>
          <a:graphicData uri="http://schemas.openxmlformats.org/drawingml/2006/table">
            <a:tbl>
              <a:tblPr/>
              <a:tblGrid>
                <a:gridCol w="2182274">
                  <a:extLst>
                    <a:ext uri="{9D8B030D-6E8A-4147-A177-3AD203B41FA5}">
                      <a16:colId xmlns:a16="http://schemas.microsoft.com/office/drawing/2014/main" val="2946448988"/>
                    </a:ext>
                  </a:extLst>
                </a:gridCol>
                <a:gridCol w="975729">
                  <a:extLst>
                    <a:ext uri="{9D8B030D-6E8A-4147-A177-3AD203B41FA5}">
                      <a16:colId xmlns:a16="http://schemas.microsoft.com/office/drawing/2014/main" val="2790161950"/>
                    </a:ext>
                  </a:extLst>
                </a:gridCol>
                <a:gridCol w="807861">
                  <a:extLst>
                    <a:ext uri="{9D8B030D-6E8A-4147-A177-3AD203B41FA5}">
                      <a16:colId xmlns:a16="http://schemas.microsoft.com/office/drawing/2014/main" val="2580293662"/>
                    </a:ext>
                  </a:extLst>
                </a:gridCol>
                <a:gridCol w="818354">
                  <a:extLst>
                    <a:ext uri="{9D8B030D-6E8A-4147-A177-3AD203B41FA5}">
                      <a16:colId xmlns:a16="http://schemas.microsoft.com/office/drawing/2014/main" val="3768700510"/>
                    </a:ext>
                  </a:extLst>
                </a:gridCol>
              </a:tblGrid>
              <a:tr h="447707">
                <a:tc>
                  <a:txBody>
                    <a:bodyPr/>
                    <a:lstStyle/>
                    <a:p>
                      <a:pPr algn="l" fontAlgn="base"/>
                      <a:r>
                        <a:rPr lang="en-US" sz="1100" b="1" i="0" u="none" strike="noStrike" dirty="0">
                          <a:solidFill>
                            <a:srgbClr val="000000"/>
                          </a:solidFill>
                          <a:effectLst/>
                          <a:latin typeface="Karla" pitchFamily="2" charset="77"/>
                        </a:rPr>
                        <a:t>Parameter</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dirty="0">
                          <a:solidFill>
                            <a:srgbClr val="000000"/>
                          </a:solidFill>
                          <a:effectLst/>
                          <a:latin typeface="Karla" pitchFamily="2" charset="77"/>
                        </a:rPr>
                        <a:t>Value</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dirty="0">
                          <a:solidFill>
                            <a:srgbClr val="000000"/>
                          </a:solidFill>
                          <a:effectLst/>
                          <a:latin typeface="Karla" pitchFamily="2" charset="77"/>
                        </a:rPr>
                        <a:t>Std. Err.</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dirty="0">
                          <a:solidFill>
                            <a:srgbClr val="000000"/>
                          </a:solidFill>
                          <a:effectLst/>
                          <a:latin typeface="Karla" pitchFamily="2" charset="77"/>
                        </a:rPr>
                        <a:t>p-value</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1840792"/>
                  </a:ext>
                </a:extLst>
              </a:tr>
              <a:tr h="268798">
                <a:tc>
                  <a:txBody>
                    <a:bodyPr/>
                    <a:lstStyle/>
                    <a:p>
                      <a:pPr algn="l" fontAlgn="base"/>
                      <a:r>
                        <a:rPr lang="en-US" sz="1100" b="1" i="0" u="none" strike="noStrike" dirty="0">
                          <a:solidFill>
                            <a:srgbClr val="000000"/>
                          </a:solidFill>
                          <a:effectLst/>
                          <a:latin typeface="Karla" pitchFamily="2" charset="77"/>
                        </a:rPr>
                        <a:t>Size variable</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dirty="0">
                          <a:solidFill>
                            <a:srgbClr val="000000"/>
                          </a:solidFill>
                          <a:effectLst/>
                          <a:latin typeface="Karla" pitchFamily="2" charset="77"/>
                        </a:rPr>
                        <a:t>​</a:t>
                      </a: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dirty="0">
                          <a:solidFill>
                            <a:srgbClr val="000000"/>
                          </a:solidFill>
                          <a:effectLst/>
                          <a:latin typeface="Karla" pitchFamily="2" charset="77"/>
                        </a:rPr>
                        <a:t>​</a:t>
                      </a: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dirty="0">
                          <a:solidFill>
                            <a:srgbClr val="000000"/>
                          </a:solidFill>
                          <a:effectLst/>
                          <a:latin typeface="Karla" pitchFamily="2" charset="77"/>
                        </a:rPr>
                        <a:t>​</a:t>
                      </a:r>
                    </a:p>
                  </a:txBody>
                  <a:tcPr marL="80943" marR="80943" marT="40472" marB="4047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25827"/>
                  </a:ext>
                </a:extLst>
              </a:tr>
              <a:tr h="442305">
                <a:tc>
                  <a:txBody>
                    <a:bodyPr/>
                    <a:lstStyle/>
                    <a:p>
                      <a:pPr algn="l" fontAlgn="base"/>
                      <a:r>
                        <a:rPr lang="en-US" sz="1100" b="0" i="0" u="none" strike="noStrike">
                          <a:solidFill>
                            <a:srgbClr val="000000"/>
                          </a:solidFill>
                          <a:effectLst/>
                          <a:latin typeface="Karla" pitchFamily="2" charset="77"/>
                        </a:rPr>
                        <a:t>ln(Total jobs)</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1.0 (fixed)</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0149764"/>
                  </a:ext>
                </a:extLst>
              </a:tr>
              <a:tr h="268798">
                <a:tc>
                  <a:txBody>
                    <a:bodyPr/>
                    <a:lstStyle/>
                    <a:p>
                      <a:pPr algn="l" fontAlgn="base"/>
                      <a:r>
                        <a:rPr lang="en-US" sz="1100" b="1" i="0" u="none" strike="noStrike">
                          <a:solidFill>
                            <a:srgbClr val="000000"/>
                          </a:solidFill>
                          <a:effectLst/>
                          <a:latin typeface="Karla" pitchFamily="2" charset="77"/>
                        </a:rPr>
                        <a:t>Travel time effects</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6175115"/>
                  </a:ext>
                </a:extLst>
              </a:tr>
              <a:tr h="295677">
                <a:tc>
                  <a:txBody>
                    <a:bodyPr/>
                    <a:lstStyle/>
                    <a:p>
                      <a:pPr algn="l" fontAlgn="base"/>
                      <a:r>
                        <a:rPr lang="en-US" sz="1100" b="0" i="0" u="none" strike="noStrike">
                          <a:solidFill>
                            <a:srgbClr val="000000"/>
                          </a:solidFill>
                          <a:effectLst/>
                          <a:latin typeface="Karla" pitchFamily="2" charset="77"/>
                        </a:rPr>
                        <a:t>Travel time (base)</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-0.047</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0.0035</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dirty="0">
                          <a:solidFill>
                            <a:srgbClr val="000000"/>
                          </a:solidFill>
                          <a:effectLst/>
                          <a:latin typeface="Karla" pitchFamily="2" charset="77"/>
                        </a:rPr>
                        <a:t>&lt;0.001</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504688"/>
                  </a:ext>
                </a:extLst>
              </a:tr>
              <a:tr h="268798">
                <a:tc>
                  <a:txBody>
                    <a:bodyPr/>
                    <a:lstStyle/>
                    <a:p>
                      <a:pPr algn="l" fontAlgn="base"/>
                      <a:r>
                        <a:rPr lang="en-US" sz="1100" b="0" i="0" u="none" strike="noStrike">
                          <a:solidFill>
                            <a:srgbClr val="000000"/>
                          </a:solidFill>
                          <a:effectLst/>
                          <a:latin typeface="Karla" pitchFamily="2" charset="77"/>
                        </a:rPr>
                        <a:t>Travel time × Age 30–44</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-0.001</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0.0037</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dirty="0">
                          <a:solidFill>
                            <a:srgbClr val="000000"/>
                          </a:solidFill>
                          <a:effectLst/>
                          <a:latin typeface="Karla" pitchFamily="2" charset="77"/>
                        </a:rPr>
                        <a:t>0.795</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649435"/>
                  </a:ext>
                </a:extLst>
              </a:tr>
              <a:tr h="268798">
                <a:tc>
                  <a:txBody>
                    <a:bodyPr/>
                    <a:lstStyle/>
                    <a:p>
                      <a:pPr algn="l" fontAlgn="base"/>
                      <a:r>
                        <a:rPr lang="en-US" sz="1100" b="0" i="0" u="none" strike="noStrike">
                          <a:solidFill>
                            <a:srgbClr val="000000"/>
                          </a:solidFill>
                          <a:effectLst/>
                          <a:latin typeface="Karla" pitchFamily="2" charset="77"/>
                        </a:rPr>
                        <a:t>Travel time × Age 45–64</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-0.006</a:t>
                      </a:r>
                      <a:r>
                        <a:rPr lang="en-US" sz="1100" b="1"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0.0037</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0.096</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4024368"/>
                  </a:ext>
                </a:extLst>
              </a:tr>
              <a:tr h="268798">
                <a:tc>
                  <a:txBody>
                    <a:bodyPr/>
                    <a:lstStyle/>
                    <a:p>
                      <a:pPr algn="l" fontAlgn="base"/>
                      <a:r>
                        <a:rPr lang="en-US" sz="1100" b="0" i="0" u="none" strike="noStrike">
                          <a:solidFill>
                            <a:srgbClr val="000000"/>
                          </a:solidFill>
                          <a:effectLst/>
                          <a:latin typeface="Karla" pitchFamily="2" charset="77"/>
                        </a:rPr>
                        <a:t>Travel time × Age 65+</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-0.010</a:t>
                      </a:r>
                      <a:r>
                        <a:rPr lang="en-US" sz="1100" b="1"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dirty="0">
                          <a:solidFill>
                            <a:srgbClr val="000000"/>
                          </a:solidFill>
                          <a:effectLst/>
                          <a:latin typeface="Karla" pitchFamily="2" charset="77"/>
                        </a:rPr>
                        <a:t>0.0053</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0.060</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42967"/>
                  </a:ext>
                </a:extLst>
              </a:tr>
              <a:tr h="295677">
                <a:tc>
                  <a:txBody>
                    <a:bodyPr/>
                    <a:lstStyle/>
                    <a:p>
                      <a:pPr algn="l" fontAlgn="base"/>
                      <a:r>
                        <a:rPr lang="en-US" sz="1100" b="0" i="0" u="none" strike="noStrike">
                          <a:solidFill>
                            <a:srgbClr val="000000"/>
                          </a:solidFill>
                          <a:effectLst/>
                          <a:latin typeface="Karla" pitchFamily="2" charset="77"/>
                        </a:rPr>
                        <a:t>Travel time × Woman</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-0.014</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0.0020</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&lt;0.001</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4426365"/>
                  </a:ext>
                </a:extLst>
              </a:tr>
              <a:tr h="268798">
                <a:tc>
                  <a:txBody>
                    <a:bodyPr/>
                    <a:lstStyle/>
                    <a:p>
                      <a:pPr algn="l" fontAlgn="base"/>
                      <a:r>
                        <a:rPr lang="en-US" sz="1100" b="1" i="0" u="none" strike="noStrike">
                          <a:solidFill>
                            <a:srgbClr val="000000"/>
                          </a:solidFill>
                          <a:effectLst/>
                          <a:latin typeface="Karla" pitchFamily="2" charset="77"/>
                        </a:rPr>
                        <a:t>Urbanity (ref: level 1)</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r>
                        <a:rPr lang="en-US" sz="1100" b="0" i="0" u="none" strike="noStrike">
                          <a:solidFill>
                            <a:srgbClr val="000000"/>
                          </a:solidFill>
                          <a:effectLst/>
                          <a:latin typeface="Karla" pitchFamily="2" charset="77"/>
                        </a:rPr>
                        <a:t>​</a:t>
                      </a: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3469794"/>
                  </a:ext>
                </a:extLst>
              </a:tr>
              <a:tr h="268798">
                <a:tc>
                  <a:txBody>
                    <a:bodyPr/>
                    <a:lstStyle/>
                    <a:p>
                      <a:pPr algn="l" fontAlgn="base"/>
                      <a:r>
                        <a:rPr lang="en-US" sz="1100" b="0" i="0" u="none" strike="noStrike">
                          <a:solidFill>
                            <a:srgbClr val="000000"/>
                          </a:solidFill>
                          <a:effectLst/>
                          <a:latin typeface="Karla" pitchFamily="2" charset="77"/>
                        </a:rPr>
                        <a:t>Level 2 (highly urban)</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0.196</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dirty="0">
                          <a:solidFill>
                            <a:srgbClr val="000000"/>
                          </a:solidFill>
                          <a:effectLst/>
                          <a:latin typeface="Karla" pitchFamily="2" charset="77"/>
                        </a:rPr>
                        <a:t>0.079</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0.013</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862240"/>
                  </a:ext>
                </a:extLst>
              </a:tr>
              <a:tr h="442305">
                <a:tc>
                  <a:txBody>
                    <a:bodyPr/>
                    <a:lstStyle/>
                    <a:p>
                      <a:pPr algn="l" fontAlgn="base"/>
                      <a:r>
                        <a:rPr lang="en-US" sz="1100" b="0" i="0" u="none" strike="noStrike">
                          <a:solidFill>
                            <a:srgbClr val="000000"/>
                          </a:solidFill>
                          <a:effectLst/>
                          <a:latin typeface="Karla" pitchFamily="2" charset="77"/>
                        </a:rPr>
                        <a:t>Level 3 (moderately urban)</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0.270</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0.076</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&lt;0.001</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301638"/>
                  </a:ext>
                </a:extLst>
              </a:tr>
              <a:tr h="268798">
                <a:tc>
                  <a:txBody>
                    <a:bodyPr/>
                    <a:lstStyle/>
                    <a:p>
                      <a:pPr algn="l" fontAlgn="base"/>
                      <a:r>
                        <a:rPr lang="en-US" sz="1100" b="0" i="0" u="none" strike="noStrike">
                          <a:solidFill>
                            <a:srgbClr val="000000"/>
                          </a:solidFill>
                          <a:effectLst/>
                          <a:latin typeface="Karla" pitchFamily="2" charset="77"/>
                        </a:rPr>
                        <a:t>Level 4 (low urban)</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0.236</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0.074</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0.001</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3649"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1774628"/>
                  </a:ext>
                </a:extLst>
              </a:tr>
              <a:tr h="295677">
                <a:tc>
                  <a:txBody>
                    <a:bodyPr/>
                    <a:lstStyle/>
                    <a:p>
                      <a:pPr algn="l" fontAlgn="base"/>
                      <a:r>
                        <a:rPr lang="en-US" sz="1100" b="0" i="0" u="none" strike="noStrike">
                          <a:solidFill>
                            <a:srgbClr val="000000"/>
                          </a:solidFill>
                          <a:effectLst/>
                          <a:latin typeface="Karla" pitchFamily="2" charset="77"/>
                        </a:rPr>
                        <a:t>Level 5 (not urban)</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1" i="0" u="none" strike="noStrike">
                          <a:solidFill>
                            <a:srgbClr val="000000"/>
                          </a:solidFill>
                          <a:effectLst/>
                          <a:latin typeface="Karla" pitchFamily="2" charset="77"/>
                        </a:rPr>
                        <a:t>-0.409</a:t>
                      </a:r>
                      <a:r>
                        <a:rPr lang="en-US" sz="1100" b="0" i="0" u="none" strike="noStrike">
                          <a:solidFill>
                            <a:srgbClr val="C00000"/>
                          </a:solidFill>
                          <a:effectLst/>
                          <a:latin typeface="Karla" pitchFamily="2" charset="77"/>
                        </a:rPr>
                        <a:t>*</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a:solidFill>
                            <a:srgbClr val="000000"/>
                          </a:solidFill>
                          <a:effectLst/>
                          <a:latin typeface="Karla" pitchFamily="2" charset="77"/>
                        </a:rPr>
                        <a:t>0.088</a:t>
                      </a:r>
                      <a:r>
                        <a:rPr lang="en-US" sz="1100" b="0" i="0">
                          <a:solidFill>
                            <a:srgbClr val="000000"/>
                          </a:solidFill>
                          <a:effectLst/>
                          <a:latin typeface="Karla" pitchFamily="2" charset="77"/>
                        </a:rPr>
                        <a:t>​</a:t>
                      </a:r>
                      <a:endParaRPr lang="en-US" sz="1200" b="0" i="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100" b="0" i="0" u="none" strike="noStrike" dirty="0">
                          <a:solidFill>
                            <a:srgbClr val="000000"/>
                          </a:solidFill>
                          <a:effectLst/>
                          <a:latin typeface="Karla" pitchFamily="2" charset="77"/>
                        </a:rPr>
                        <a:t>&lt;0.001</a:t>
                      </a:r>
                      <a:r>
                        <a:rPr lang="en-US" sz="1100" b="0" i="0" dirty="0">
                          <a:solidFill>
                            <a:srgbClr val="000000"/>
                          </a:solidFill>
                          <a:effectLst/>
                          <a:latin typeface="Karla" pitchFamily="2" charset="77"/>
                        </a:rPr>
                        <a:t>​</a:t>
                      </a:r>
                      <a:endParaRPr lang="en-US" sz="1200" b="0" i="0" dirty="0">
                        <a:solidFill>
                          <a:srgbClr val="000000"/>
                        </a:solidFill>
                        <a:effectLst/>
                      </a:endParaRPr>
                    </a:p>
                  </a:txBody>
                  <a:tcPr marL="80943" marR="80943" marT="40472" marB="40472" anchor="ctr">
                    <a:lnL w="13649" cap="flat" cmpd="sng" algn="ctr">
                      <a:noFill/>
                      <a:prstDash val="solid"/>
                      <a:round/>
                      <a:headEnd type="none" w="med" len="med"/>
                      <a:tailEnd type="none" w="med" len="med"/>
                    </a:lnL>
                    <a:lnR w="13649" cap="flat" cmpd="sng" algn="ctr">
                      <a:noFill/>
                      <a:prstDash val="solid"/>
                      <a:round/>
                      <a:headEnd type="none" w="med" len="med"/>
                      <a:tailEnd type="none" w="med" len="med"/>
                    </a:lnR>
                    <a:lnT w="13649"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0032513"/>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ADA9357-D962-BBE5-69A0-9352BEEDA473}"/>
                  </a:ext>
                </a:extLst>
              </p:cNvPr>
              <p:cNvGraphicFramePr>
                <a:graphicFrameLocks noGrp="1"/>
              </p:cNvGraphicFramePr>
              <p:nvPr>
                <p:extLst>
                  <p:ext uri="{D42A27DB-BD31-4B8C-83A1-F6EECF244321}">
                    <p14:modId xmlns:p14="http://schemas.microsoft.com/office/powerpoint/2010/main" val="3916350387"/>
                  </p:ext>
                </p:extLst>
              </p:nvPr>
            </p:nvGraphicFramePr>
            <p:xfrm>
              <a:off x="5933568" y="2381900"/>
              <a:ext cx="2724150" cy="2383085"/>
            </p:xfrm>
            <a:graphic>
              <a:graphicData uri="http://schemas.openxmlformats.org/drawingml/2006/table">
                <a:tbl>
                  <a:tblPr/>
                  <a:tblGrid>
                    <a:gridCol w="1362075">
                      <a:extLst>
                        <a:ext uri="{9D8B030D-6E8A-4147-A177-3AD203B41FA5}">
                          <a16:colId xmlns:a16="http://schemas.microsoft.com/office/drawing/2014/main" val="4233487581"/>
                        </a:ext>
                      </a:extLst>
                    </a:gridCol>
                    <a:gridCol w="1362075">
                      <a:extLst>
                        <a:ext uri="{9D8B030D-6E8A-4147-A177-3AD203B41FA5}">
                          <a16:colId xmlns:a16="http://schemas.microsoft.com/office/drawing/2014/main" val="3906693973"/>
                        </a:ext>
                      </a:extLst>
                    </a:gridCol>
                  </a:tblGrid>
                  <a:tr h="279965">
                    <a:tc>
                      <a:txBody>
                        <a:bodyPr/>
                        <a:lstStyle/>
                        <a:p>
                          <a:pPr algn="l" fontAlgn="base"/>
                          <a:r>
                            <a:rPr lang="en-US" sz="1200" b="1" i="0" u="none" strike="noStrike" dirty="0">
                              <a:solidFill>
                                <a:srgbClr val="000000"/>
                              </a:solidFill>
                              <a:effectLst/>
                              <a:latin typeface="Karla" pitchFamily="2" charset="77"/>
                            </a:rPr>
                            <a:t>Statistic</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1" i="0" u="none" strike="noStrike" dirty="0">
                              <a:solidFill>
                                <a:srgbClr val="000000"/>
                              </a:solidFill>
                              <a:effectLst/>
                              <a:latin typeface="Karla" pitchFamily="2" charset="77"/>
                            </a:rPr>
                            <a:t>Value</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613890"/>
                      </a:ext>
                    </a:extLst>
                  </a:tr>
                  <a:tr h="257175">
                    <a:tc>
                      <a:txBody>
                        <a:bodyPr/>
                        <a:lstStyle/>
                        <a:p>
                          <a:pPr algn="l" fontAlgn="base"/>
                          <a:r>
                            <a:rPr lang="en-US" sz="1200" b="1" i="0" u="none" strike="noStrike" dirty="0">
                              <a:solidFill>
                                <a:srgbClr val="000000"/>
                              </a:solidFill>
                              <a:effectLst/>
                              <a:latin typeface="Karla" pitchFamily="2" charset="77"/>
                            </a:rPr>
                            <a:t>Computing time</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14:m>
                            <m:oMath xmlns:m="http://schemas.openxmlformats.org/officeDocument/2006/math">
                              <m:r>
                                <a:rPr lang="en-US" sz="1200" b="0" i="1" smtClean="0">
                                  <a:solidFill>
                                    <a:srgbClr val="000000"/>
                                  </a:solidFill>
                                  <a:effectLst/>
                                  <a:latin typeface="Cambria Math" panose="02040503050406030204" pitchFamily="18" charset="0"/>
                                  <a:ea typeface="Cambria Math" panose="02040503050406030204" pitchFamily="18" charset="0"/>
                                </a:rPr>
                                <m:t>≈</m:t>
                              </m:r>
                            </m:oMath>
                          </a14:m>
                          <a:r>
                            <a:rPr lang="en-US" sz="1200" b="0" i="0" dirty="0">
                              <a:solidFill>
                                <a:srgbClr val="000000"/>
                              </a:solidFill>
                              <a:effectLst/>
                              <a:latin typeface="Karla" pitchFamily="2" charset="77"/>
                              <a:cs typeface="Kailasa" panose="02000500000000020004" pitchFamily="2" charset="0"/>
                            </a:rPr>
                            <a:t> 23h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3888703"/>
                      </a:ext>
                    </a:extLst>
                  </a:tr>
                  <a:tr h="257175">
                    <a:tc>
                      <a:txBody>
                        <a:bodyPr/>
                        <a:lstStyle/>
                        <a:p>
                          <a:pPr algn="l" fontAlgn="base"/>
                          <a:r>
                            <a:rPr lang="en-US" sz="1200" b="1" i="0" u="none" strike="noStrike" dirty="0">
                              <a:solidFill>
                                <a:srgbClr val="000000"/>
                              </a:solidFill>
                              <a:effectLst/>
                              <a:latin typeface="Karla" pitchFamily="2" charset="77"/>
                            </a:rPr>
                            <a:t>Parameters</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9</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8129193"/>
                      </a:ext>
                    </a:extLst>
                  </a:tr>
                  <a:tr h="257175">
                    <a:tc>
                      <a:txBody>
                        <a:bodyPr/>
                        <a:lstStyle/>
                        <a:p>
                          <a:pPr algn="l" fontAlgn="base"/>
                          <a:r>
                            <a:rPr lang="en-US" sz="1200" b="1" i="0" u="none" strike="noStrike">
                              <a:solidFill>
                                <a:srgbClr val="000000"/>
                              </a:solidFill>
                              <a:effectLst/>
                              <a:latin typeface="Karla" pitchFamily="2" charset="77"/>
                            </a:rPr>
                            <a:t>LL (init)</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-13,354.14</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127105"/>
                      </a:ext>
                    </a:extLst>
                  </a:tr>
                  <a:tr h="257175">
                    <a:tc>
                      <a:txBody>
                        <a:bodyPr/>
                        <a:lstStyle/>
                        <a:p>
                          <a:pPr algn="l" fontAlgn="base"/>
                          <a:r>
                            <a:rPr lang="en-US" sz="1200" b="1" i="0" u="none" strike="noStrike">
                              <a:solidFill>
                                <a:srgbClr val="000000"/>
                              </a:solidFill>
                              <a:effectLst/>
                              <a:latin typeface="Karla" pitchFamily="2" charset="77"/>
                            </a:rPr>
                            <a:t>LL (final)</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-10,059.21</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10234"/>
                      </a:ext>
                    </a:extLst>
                  </a:tr>
                  <a:tr h="257175">
                    <a:tc>
                      <a:txBody>
                        <a:bodyPr/>
                        <a:lstStyle/>
                        <a:p>
                          <a:pPr algn="l" fontAlgn="base"/>
                          <a:r>
                            <a:rPr lang="el-GR" sz="1200" b="1" i="0" u="none" strike="noStrike">
                              <a:solidFill>
                                <a:srgbClr val="000000"/>
                              </a:solidFill>
                              <a:effectLst/>
                              <a:latin typeface="Karla" pitchFamily="2" charset="77"/>
                            </a:rPr>
                            <a:t>ρ² (</a:t>
                          </a:r>
                          <a:r>
                            <a:rPr lang="en-GB" sz="1200" b="1" i="0" u="none" strike="noStrike">
                              <a:solidFill>
                                <a:srgbClr val="000000"/>
                              </a:solidFill>
                              <a:effectLst/>
                              <a:latin typeface="Karla" pitchFamily="2" charset="77"/>
                            </a:rPr>
                            <a:t>Adj.)</a:t>
                          </a:r>
                          <a:r>
                            <a:rPr lang="en-GB" sz="1200" b="0" i="0">
                              <a:solidFill>
                                <a:srgbClr val="000000"/>
                              </a:solidFill>
                              <a:effectLst/>
                              <a:latin typeface="Karla" pitchFamily="2" charset="77"/>
                            </a:rPr>
                            <a:t>​</a:t>
                          </a:r>
                          <a:endParaRPr lang="en-GB"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ase"/>
                          <a:r>
                            <a:rPr lang="en-US" sz="1200" b="1" i="0" u="none" strike="noStrike" dirty="0">
                              <a:solidFill>
                                <a:srgbClr val="000000"/>
                              </a:solidFill>
                              <a:effectLst/>
                              <a:latin typeface="Karla" pitchFamily="2" charset="77"/>
                            </a:rPr>
                            <a:t>0.247 (0.246)</a:t>
                          </a:r>
                          <a:r>
                            <a:rPr lang="en-US" sz="1200" b="1" i="0" dirty="0">
                              <a:solidFill>
                                <a:srgbClr val="000000"/>
                              </a:solidFill>
                              <a:effectLst/>
                              <a:latin typeface="Karla" pitchFamily="2" charset="77"/>
                            </a:rPr>
                            <a:t>​</a:t>
                          </a:r>
                          <a:endParaRPr lang="en-US" b="1"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16995806"/>
                      </a:ext>
                    </a:extLst>
                  </a:tr>
                  <a:tr h="257175">
                    <a:tc>
                      <a:txBody>
                        <a:bodyPr/>
                        <a:lstStyle/>
                        <a:p>
                          <a:pPr algn="l" fontAlgn="base"/>
                          <a:r>
                            <a:rPr lang="en-US" sz="1200" b="1" i="0" u="none" strike="noStrike">
                              <a:solidFill>
                                <a:srgbClr val="000000"/>
                              </a:solidFill>
                              <a:effectLst/>
                              <a:latin typeface="Karla" pitchFamily="2" charset="77"/>
                            </a:rPr>
                            <a:t>AIC</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a:solidFill>
                                <a:srgbClr val="000000"/>
                              </a:solidFill>
                              <a:effectLst/>
                              <a:latin typeface="Karla" pitchFamily="2" charset="77"/>
                            </a:rPr>
                            <a:t>20,136.4</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967407"/>
                      </a:ext>
                    </a:extLst>
                  </a:tr>
                  <a:tr h="257175">
                    <a:tc>
                      <a:txBody>
                        <a:bodyPr/>
                        <a:lstStyle/>
                        <a:p>
                          <a:pPr algn="l" fontAlgn="base"/>
                          <a:r>
                            <a:rPr lang="en-US" sz="1200" b="1" i="0" u="none" strike="noStrike" dirty="0">
                              <a:solidFill>
                                <a:srgbClr val="000000"/>
                              </a:solidFill>
                              <a:effectLst/>
                              <a:latin typeface="Karla" pitchFamily="2" charset="77"/>
                            </a:rPr>
                            <a:t>BIC</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20,186.8</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3574327"/>
                      </a:ext>
                    </a:extLst>
                  </a:tr>
                </a:tbl>
              </a:graphicData>
            </a:graphic>
          </p:graphicFrame>
        </mc:Choice>
        <mc:Fallback xmlns="">
          <p:graphicFrame>
            <p:nvGraphicFramePr>
              <p:cNvPr id="5" name="Table 4">
                <a:extLst>
                  <a:ext uri="{FF2B5EF4-FFF2-40B4-BE49-F238E27FC236}">
                    <a16:creationId xmlns:a16="http://schemas.microsoft.com/office/drawing/2014/main" id="{9ADA9357-D962-BBE5-69A0-9352BEEDA473}"/>
                  </a:ext>
                </a:extLst>
              </p:cNvPr>
              <p:cNvGraphicFramePr>
                <a:graphicFrameLocks noGrp="1"/>
              </p:cNvGraphicFramePr>
              <p:nvPr>
                <p:extLst>
                  <p:ext uri="{D42A27DB-BD31-4B8C-83A1-F6EECF244321}">
                    <p14:modId xmlns:p14="http://schemas.microsoft.com/office/powerpoint/2010/main" val="3916350387"/>
                  </p:ext>
                </p:extLst>
              </p:nvPr>
            </p:nvGraphicFramePr>
            <p:xfrm>
              <a:off x="5933568" y="2381900"/>
              <a:ext cx="2724150" cy="2383085"/>
            </p:xfrm>
            <a:graphic>
              <a:graphicData uri="http://schemas.openxmlformats.org/drawingml/2006/table">
                <a:tbl>
                  <a:tblPr/>
                  <a:tblGrid>
                    <a:gridCol w="1362075">
                      <a:extLst>
                        <a:ext uri="{9D8B030D-6E8A-4147-A177-3AD203B41FA5}">
                          <a16:colId xmlns:a16="http://schemas.microsoft.com/office/drawing/2014/main" val="4233487581"/>
                        </a:ext>
                      </a:extLst>
                    </a:gridCol>
                    <a:gridCol w="1362075">
                      <a:extLst>
                        <a:ext uri="{9D8B030D-6E8A-4147-A177-3AD203B41FA5}">
                          <a16:colId xmlns:a16="http://schemas.microsoft.com/office/drawing/2014/main" val="3906693973"/>
                        </a:ext>
                      </a:extLst>
                    </a:gridCol>
                  </a:tblGrid>
                  <a:tr h="279965">
                    <a:tc>
                      <a:txBody>
                        <a:bodyPr/>
                        <a:lstStyle/>
                        <a:p>
                          <a:pPr algn="l" fontAlgn="base"/>
                          <a:r>
                            <a:rPr lang="en-US" sz="1200" b="1" i="0" u="none" strike="noStrike" dirty="0">
                              <a:solidFill>
                                <a:srgbClr val="000000"/>
                              </a:solidFill>
                              <a:effectLst/>
                              <a:latin typeface="Karla" pitchFamily="2" charset="77"/>
                            </a:rPr>
                            <a:t>Statistic</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1" i="0" u="none" strike="noStrike" dirty="0">
                              <a:solidFill>
                                <a:srgbClr val="000000"/>
                              </a:solidFill>
                              <a:effectLst/>
                              <a:latin typeface="Karla" pitchFamily="2" charset="77"/>
                            </a:rPr>
                            <a:t>Value</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613890"/>
                      </a:ext>
                    </a:extLst>
                  </a:tr>
                  <a:tr h="457200">
                    <a:tc>
                      <a:txBody>
                        <a:bodyPr/>
                        <a:lstStyle/>
                        <a:p>
                          <a:pPr algn="l" fontAlgn="base"/>
                          <a:r>
                            <a:rPr lang="en-US" sz="1200" b="1" i="0" u="none" strike="noStrike" dirty="0">
                              <a:solidFill>
                                <a:srgbClr val="000000"/>
                              </a:solidFill>
                              <a:effectLst/>
                              <a:latin typeface="Karla" pitchFamily="2" charset="77"/>
                            </a:rPr>
                            <a:t>Computing time</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E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935" t="-63889" r="-935" b="-372222"/>
                          </a:stretch>
                        </a:blipFill>
                      </a:tcPr>
                    </a:tc>
                    <a:extLst>
                      <a:ext uri="{0D108BD9-81ED-4DB2-BD59-A6C34878D82A}">
                        <a16:rowId xmlns:a16="http://schemas.microsoft.com/office/drawing/2014/main" val="4073888703"/>
                      </a:ext>
                    </a:extLst>
                  </a:tr>
                  <a:tr h="274320">
                    <a:tc>
                      <a:txBody>
                        <a:bodyPr/>
                        <a:lstStyle/>
                        <a:p>
                          <a:pPr algn="l" fontAlgn="base"/>
                          <a:r>
                            <a:rPr lang="en-US" sz="1200" b="1" i="0" u="none" strike="noStrike" dirty="0">
                              <a:solidFill>
                                <a:srgbClr val="000000"/>
                              </a:solidFill>
                              <a:effectLst/>
                              <a:latin typeface="Karla" pitchFamily="2" charset="77"/>
                            </a:rPr>
                            <a:t>Parameters</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9</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8129193"/>
                      </a:ext>
                    </a:extLst>
                  </a:tr>
                  <a:tr h="274320">
                    <a:tc>
                      <a:txBody>
                        <a:bodyPr/>
                        <a:lstStyle/>
                        <a:p>
                          <a:pPr algn="l" fontAlgn="base"/>
                          <a:r>
                            <a:rPr lang="en-US" sz="1200" b="1" i="0" u="none" strike="noStrike">
                              <a:solidFill>
                                <a:srgbClr val="000000"/>
                              </a:solidFill>
                              <a:effectLst/>
                              <a:latin typeface="Karla" pitchFamily="2" charset="77"/>
                            </a:rPr>
                            <a:t>LL (init)</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-13,354.14</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127105"/>
                      </a:ext>
                    </a:extLst>
                  </a:tr>
                  <a:tr h="274320">
                    <a:tc>
                      <a:txBody>
                        <a:bodyPr/>
                        <a:lstStyle/>
                        <a:p>
                          <a:pPr algn="l" fontAlgn="base"/>
                          <a:r>
                            <a:rPr lang="en-US" sz="1200" b="1" i="0" u="none" strike="noStrike">
                              <a:solidFill>
                                <a:srgbClr val="000000"/>
                              </a:solidFill>
                              <a:effectLst/>
                              <a:latin typeface="Karla" pitchFamily="2" charset="77"/>
                            </a:rPr>
                            <a:t>LL (final)</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-10,059.21</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10234"/>
                      </a:ext>
                    </a:extLst>
                  </a:tr>
                  <a:tr h="274320">
                    <a:tc>
                      <a:txBody>
                        <a:bodyPr/>
                        <a:lstStyle/>
                        <a:p>
                          <a:pPr algn="l" fontAlgn="base"/>
                          <a:r>
                            <a:rPr lang="el-GR" sz="1200" b="1" i="0" u="none" strike="noStrike">
                              <a:solidFill>
                                <a:srgbClr val="000000"/>
                              </a:solidFill>
                              <a:effectLst/>
                              <a:latin typeface="Karla" pitchFamily="2" charset="77"/>
                            </a:rPr>
                            <a:t>ρ² (</a:t>
                          </a:r>
                          <a:r>
                            <a:rPr lang="en-GB" sz="1200" b="1" i="0" u="none" strike="noStrike">
                              <a:solidFill>
                                <a:srgbClr val="000000"/>
                              </a:solidFill>
                              <a:effectLst/>
                              <a:latin typeface="Karla" pitchFamily="2" charset="77"/>
                            </a:rPr>
                            <a:t>Adj.)</a:t>
                          </a:r>
                          <a:r>
                            <a:rPr lang="en-GB" sz="1200" b="0" i="0">
                              <a:solidFill>
                                <a:srgbClr val="000000"/>
                              </a:solidFill>
                              <a:effectLst/>
                              <a:latin typeface="Karla" pitchFamily="2" charset="77"/>
                            </a:rPr>
                            <a:t>​</a:t>
                          </a:r>
                          <a:endParaRPr lang="en-GB"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l" fontAlgn="base"/>
                          <a:r>
                            <a:rPr lang="en-US" sz="1200" b="1" i="0" u="none" strike="noStrike" dirty="0">
                              <a:solidFill>
                                <a:srgbClr val="000000"/>
                              </a:solidFill>
                              <a:effectLst/>
                              <a:latin typeface="Karla" pitchFamily="2" charset="77"/>
                            </a:rPr>
                            <a:t>0.247 (0.246)</a:t>
                          </a:r>
                          <a:r>
                            <a:rPr lang="en-US" sz="1200" b="1" i="0" dirty="0">
                              <a:solidFill>
                                <a:srgbClr val="000000"/>
                              </a:solidFill>
                              <a:effectLst/>
                              <a:latin typeface="Karla" pitchFamily="2" charset="77"/>
                            </a:rPr>
                            <a:t>​</a:t>
                          </a:r>
                          <a:endParaRPr lang="en-US" b="1"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16995806"/>
                      </a:ext>
                    </a:extLst>
                  </a:tr>
                  <a:tr h="274320">
                    <a:tc>
                      <a:txBody>
                        <a:bodyPr/>
                        <a:lstStyle/>
                        <a:p>
                          <a:pPr algn="l" fontAlgn="base"/>
                          <a:r>
                            <a:rPr lang="en-US" sz="1200" b="1" i="0" u="none" strike="noStrike">
                              <a:solidFill>
                                <a:srgbClr val="000000"/>
                              </a:solidFill>
                              <a:effectLst/>
                              <a:latin typeface="Karla" pitchFamily="2" charset="77"/>
                            </a:rPr>
                            <a:t>AIC</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a:solidFill>
                                <a:srgbClr val="000000"/>
                              </a:solidFill>
                              <a:effectLst/>
                              <a:latin typeface="Karla" pitchFamily="2" charset="77"/>
                            </a:rPr>
                            <a:t>20,136.4</a:t>
                          </a:r>
                          <a:r>
                            <a:rPr lang="en-US" sz="1200" b="0" i="0">
                              <a:solidFill>
                                <a:srgbClr val="000000"/>
                              </a:solidFill>
                              <a:effectLst/>
                              <a:latin typeface="Karla" pitchFamily="2" charset="77"/>
                            </a:rPr>
                            <a:t>​</a:t>
                          </a:r>
                          <a:endParaRPr lang="en-US" b="0" i="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967407"/>
                      </a:ext>
                    </a:extLst>
                  </a:tr>
                  <a:tr h="274320">
                    <a:tc>
                      <a:txBody>
                        <a:bodyPr/>
                        <a:lstStyle/>
                        <a:p>
                          <a:pPr algn="l" fontAlgn="base"/>
                          <a:r>
                            <a:rPr lang="en-US" sz="1200" b="1" i="0" u="none" strike="noStrike" dirty="0">
                              <a:solidFill>
                                <a:srgbClr val="000000"/>
                              </a:solidFill>
                              <a:effectLst/>
                              <a:latin typeface="Karla" pitchFamily="2" charset="77"/>
                            </a:rPr>
                            <a:t>BIC</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r>
                            <a:rPr lang="en-US" sz="1200" b="0" i="0" u="none" strike="noStrike" dirty="0">
                              <a:solidFill>
                                <a:srgbClr val="000000"/>
                              </a:solidFill>
                              <a:effectLst/>
                              <a:latin typeface="Karla" pitchFamily="2" charset="77"/>
                            </a:rPr>
                            <a:t>20,186.8</a:t>
                          </a:r>
                          <a:r>
                            <a:rPr lang="en-US" sz="1200" b="0" i="0" dirty="0">
                              <a:solidFill>
                                <a:srgbClr val="000000"/>
                              </a:solidFill>
                              <a:effectLst/>
                              <a:latin typeface="Karla" pitchFamily="2" charset="77"/>
                            </a:rPr>
                            <a:t>​</a:t>
                          </a:r>
                          <a:endParaRPr lang="en-US" b="0" i="0" dirty="0">
                            <a:solidFill>
                              <a:srgbClr val="000000"/>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3574327"/>
                      </a:ext>
                    </a:extLst>
                  </a:tr>
                </a:tbl>
              </a:graphicData>
            </a:graphic>
          </p:graphicFrame>
        </mc:Fallback>
      </mc:AlternateContent>
      <p:sp>
        <p:nvSpPr>
          <p:cNvPr id="6" name="Rectangle 1">
            <a:extLst>
              <a:ext uri="{FF2B5EF4-FFF2-40B4-BE49-F238E27FC236}">
                <a16:creationId xmlns:a16="http://schemas.microsoft.com/office/drawing/2014/main" id="{5F5969AE-66F3-E58A-1E3B-A710AA511BA1}"/>
              </a:ext>
            </a:extLst>
          </p:cNvPr>
          <p:cNvSpPr>
            <a:spLocks noChangeArrowheads="1"/>
          </p:cNvSpPr>
          <p:nvPr/>
        </p:nvSpPr>
        <p:spPr bwMode="auto">
          <a:xfrm>
            <a:off x="3209925" y="176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ES" altLang="en-ES" sz="1800" b="0" i="0" u="none" strike="noStrike" cap="none" normalizeH="0" baseline="0">
                <a:ln>
                  <a:noFill/>
                </a:ln>
                <a:solidFill>
                  <a:srgbClr val="000000"/>
                </a:solidFill>
                <a:effectLst/>
                <a:latin typeface="Times"/>
              </a:rPr>
              <a:t> </a:t>
            </a:r>
            <a:endParaRPr kumimoji="0" lang="en-ES" altLang="en-E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ES" altLang="en-E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9E280B01-018C-595B-AF77-ADF2719DBFEB}"/>
              </a:ext>
            </a:extLst>
          </p:cNvPr>
          <p:cNvSpPr txBox="1"/>
          <p:nvPr/>
        </p:nvSpPr>
        <p:spPr>
          <a:xfrm>
            <a:off x="5798634" y="378515"/>
            <a:ext cx="2859084" cy="954107"/>
          </a:xfrm>
          <a:prstGeom prst="rect">
            <a:avLst/>
          </a:prstGeom>
          <a:noFill/>
        </p:spPr>
        <p:txBody>
          <a:bodyPr wrap="square">
            <a:spAutoFit/>
          </a:bodyPr>
          <a:lstStyle/>
          <a:p>
            <a:pPr algn="r"/>
            <a:r>
              <a:rPr lang="en-GB" sz="2800" b="1" i="0" u="none" strike="noStrike" dirty="0">
                <a:solidFill>
                  <a:srgbClr val="181818"/>
                </a:solidFill>
                <a:effectLst/>
                <a:latin typeface="Neue Haas Grotesk Text Pro" panose="020B0504020202020204" pitchFamily="34" charset="77"/>
              </a:rPr>
              <a:t>Base model statistics</a:t>
            </a:r>
            <a:r>
              <a:rPr lang="en-GB" sz="2800" b="0" i="0" dirty="0">
                <a:solidFill>
                  <a:srgbClr val="000000"/>
                </a:solidFill>
                <a:effectLst/>
                <a:latin typeface="Neue Haas Grotesk Text Pro" panose="020B0504020202020204" pitchFamily="34" charset="77"/>
              </a:rPr>
              <a:t>​</a:t>
            </a:r>
            <a:endParaRPr lang="en-ES" sz="2800" dirty="0">
              <a:latin typeface="Neue Haas Grotesk Text Pro" panose="020B0504020202020204" pitchFamily="34" charset="77"/>
            </a:endParaRPr>
          </a:p>
        </p:txBody>
      </p:sp>
    </p:spTree>
    <p:extLst>
      <p:ext uri="{BB962C8B-B14F-4D97-AF65-F5344CB8AC3E}">
        <p14:creationId xmlns:p14="http://schemas.microsoft.com/office/powerpoint/2010/main" val="2462514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E6B72-E290-6FAD-F102-5F3E0A5166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3FEF60B-8089-13C2-D59C-2EF79DE8432E}"/>
              </a:ext>
            </a:extLst>
          </p:cNvPr>
          <p:cNvSpPr>
            <a:spLocks noGrp="1"/>
          </p:cNvSpPr>
          <p:nvPr>
            <p:ph type="subTitle" idx="1"/>
          </p:nvPr>
        </p:nvSpPr>
        <p:spPr>
          <a:xfrm>
            <a:off x="4571999" y="2489429"/>
            <a:ext cx="4168574" cy="437803"/>
          </a:xfrm>
        </p:spPr>
        <p:txBody>
          <a:bodyPr/>
          <a:lstStyle/>
          <a:p>
            <a:pPr marL="457200" marR="0" indent="-317500" algn="r" rtl="1">
              <a:lnSpc>
                <a:spcPct val="100000"/>
              </a:lnSpc>
              <a:spcBef>
                <a:spcPts val="0"/>
              </a:spcBef>
              <a:spcAft>
                <a:spcPts val="0"/>
              </a:spcAft>
              <a:buClr>
                <a:schemeClr val="lt2"/>
              </a:buClr>
              <a:buSzPts val="1400"/>
              <a:buFont typeface="Karla"/>
              <a:buNone/>
            </a:pPr>
            <a:r>
              <a:rPr lang="en-US" dirty="0"/>
              <a:t>Different Specifications of Travel Time</a:t>
            </a:r>
            <a:endParaRPr lang="en-CA" dirty="0"/>
          </a:p>
        </p:txBody>
      </p:sp>
      <p:graphicFrame>
        <p:nvGraphicFramePr>
          <p:cNvPr id="7" name="Table 6">
            <a:extLst>
              <a:ext uri="{FF2B5EF4-FFF2-40B4-BE49-F238E27FC236}">
                <a16:creationId xmlns:a16="http://schemas.microsoft.com/office/drawing/2014/main" id="{E9D2F691-327A-FBF7-16CC-BF6F46E6714D}"/>
              </a:ext>
            </a:extLst>
          </p:cNvPr>
          <p:cNvGraphicFramePr>
            <a:graphicFrameLocks noGrp="1"/>
          </p:cNvGraphicFramePr>
          <p:nvPr>
            <p:extLst>
              <p:ext uri="{D42A27DB-BD31-4B8C-83A1-F6EECF244321}">
                <p14:modId xmlns:p14="http://schemas.microsoft.com/office/powerpoint/2010/main" val="1800515653"/>
              </p:ext>
            </p:extLst>
          </p:nvPr>
        </p:nvGraphicFramePr>
        <p:xfrm>
          <a:off x="4573708" y="2933492"/>
          <a:ext cx="4219563" cy="1645920"/>
        </p:xfrm>
        <a:graphic>
          <a:graphicData uri="http://schemas.openxmlformats.org/drawingml/2006/table">
            <a:tbl>
              <a:tblPr/>
              <a:tblGrid>
                <a:gridCol w="845791">
                  <a:extLst>
                    <a:ext uri="{9D8B030D-6E8A-4147-A177-3AD203B41FA5}">
                      <a16:colId xmlns:a16="http://schemas.microsoft.com/office/drawing/2014/main" val="1379272571"/>
                    </a:ext>
                  </a:extLst>
                </a:gridCol>
                <a:gridCol w="932254">
                  <a:extLst>
                    <a:ext uri="{9D8B030D-6E8A-4147-A177-3AD203B41FA5}">
                      <a16:colId xmlns:a16="http://schemas.microsoft.com/office/drawing/2014/main" val="2075987859"/>
                    </a:ext>
                  </a:extLst>
                </a:gridCol>
                <a:gridCol w="892300">
                  <a:extLst>
                    <a:ext uri="{9D8B030D-6E8A-4147-A177-3AD203B41FA5}">
                      <a16:colId xmlns:a16="http://schemas.microsoft.com/office/drawing/2014/main" val="461461034"/>
                    </a:ext>
                  </a:extLst>
                </a:gridCol>
                <a:gridCol w="705849">
                  <a:extLst>
                    <a:ext uri="{9D8B030D-6E8A-4147-A177-3AD203B41FA5}">
                      <a16:colId xmlns:a16="http://schemas.microsoft.com/office/drawing/2014/main" val="1068714771"/>
                    </a:ext>
                  </a:extLst>
                </a:gridCol>
                <a:gridCol w="843369">
                  <a:extLst>
                    <a:ext uri="{9D8B030D-6E8A-4147-A177-3AD203B41FA5}">
                      <a16:colId xmlns:a16="http://schemas.microsoft.com/office/drawing/2014/main" val="1621964047"/>
                    </a:ext>
                  </a:extLst>
                </a:gridCol>
              </a:tblGrid>
              <a:tr h="0">
                <a:tc>
                  <a:txBody>
                    <a:bodyPr/>
                    <a:lstStyle/>
                    <a:p>
                      <a:r>
                        <a:rPr lang="en-GB" sz="1200" b="1" dirty="0">
                          <a:solidFill>
                            <a:schemeClr val="bg1">
                              <a:lumMod val="90000"/>
                              <a:lumOff val="10000"/>
                            </a:schemeClr>
                          </a:solidFill>
                          <a:latin typeface="Karla" pitchFamily="2" charset="77"/>
                        </a:rPr>
                        <a:t>TT Specification</a:t>
                      </a:r>
                      <a:endParaRPr lang="en-GB" sz="1200" dirty="0">
                        <a:solidFill>
                          <a:schemeClr val="bg1">
                            <a:lumMod val="90000"/>
                            <a:lumOff val="10000"/>
                          </a:schemeClr>
                        </a:solidFill>
                        <a:latin typeface="Karla" pitchFamily="2" charset="77"/>
                      </a:endParaRPr>
                    </a:p>
                  </a:txBody>
                  <a:tcPr anchor="ctr">
                    <a:lnL>
                      <a:noFill/>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dirty="0">
                          <a:solidFill>
                            <a:schemeClr val="bg1">
                              <a:lumMod val="90000"/>
                              <a:lumOff val="10000"/>
                            </a:schemeClr>
                          </a:solidFill>
                          <a:latin typeface="Karla" pitchFamily="2" charset="77"/>
                        </a:rPr>
                        <a:t>Initial LL</a:t>
                      </a:r>
                      <a:endParaRPr lang="en-GB" sz="1200" dirty="0">
                        <a:solidFill>
                          <a:schemeClr val="bg1">
                            <a:lumMod val="90000"/>
                            <a:lumOff val="10000"/>
                          </a:schemeClr>
                        </a:solidFill>
                        <a:latin typeface="Karla"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dirty="0">
                          <a:solidFill>
                            <a:schemeClr val="bg1">
                              <a:lumMod val="90000"/>
                              <a:lumOff val="10000"/>
                            </a:schemeClr>
                          </a:solidFill>
                          <a:latin typeface="Karla" pitchFamily="2" charset="77"/>
                        </a:rPr>
                        <a:t>Final LL</a:t>
                      </a:r>
                      <a:endParaRPr lang="en-GB" sz="1200" dirty="0">
                        <a:solidFill>
                          <a:schemeClr val="bg1">
                            <a:lumMod val="90000"/>
                            <a:lumOff val="10000"/>
                          </a:schemeClr>
                        </a:solidFill>
                        <a:latin typeface="Karla"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l-GR" sz="1200" b="1" dirty="0">
                          <a:solidFill>
                            <a:schemeClr val="bg1">
                              <a:lumMod val="90000"/>
                              <a:lumOff val="10000"/>
                            </a:schemeClr>
                          </a:solidFill>
                          <a:latin typeface="Karla" pitchFamily="2" charset="77"/>
                        </a:rPr>
                        <a:t>ρ²</a:t>
                      </a:r>
                      <a:endParaRPr lang="el-GR" sz="1200" dirty="0">
                        <a:solidFill>
                          <a:schemeClr val="bg1">
                            <a:lumMod val="90000"/>
                            <a:lumOff val="10000"/>
                          </a:schemeClr>
                        </a:solidFill>
                        <a:latin typeface="Karla"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dirty="0">
                          <a:solidFill>
                            <a:schemeClr val="bg1">
                              <a:lumMod val="90000"/>
                              <a:lumOff val="10000"/>
                            </a:schemeClr>
                          </a:solidFill>
                          <a:latin typeface="Karla" pitchFamily="2" charset="77"/>
                        </a:rPr>
                        <a:t>AIC</a:t>
                      </a:r>
                      <a:endParaRPr lang="en-GB" sz="1200" dirty="0">
                        <a:solidFill>
                          <a:schemeClr val="bg1">
                            <a:lumMod val="90000"/>
                            <a:lumOff val="10000"/>
                          </a:schemeClr>
                        </a:solidFill>
                        <a:latin typeface="Karla" pitchFamily="2" charset="77"/>
                      </a:endParaRPr>
                    </a:p>
                  </a:txBody>
                  <a:tcPr anchor="ctr">
                    <a:lnL w="12700" cap="flat" cmpd="sng" algn="ctr">
                      <a:no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728108"/>
                  </a:ext>
                </a:extLst>
              </a:tr>
              <a:tr h="232900">
                <a:tc>
                  <a:txBody>
                    <a:bodyPr/>
                    <a:lstStyle/>
                    <a:p>
                      <a:r>
                        <a:rPr lang="en-GB" sz="1200" dirty="0">
                          <a:solidFill>
                            <a:schemeClr val="bg1">
                              <a:lumMod val="90000"/>
                              <a:lumOff val="10000"/>
                            </a:schemeClr>
                          </a:solidFill>
                          <a:latin typeface="Karla" pitchFamily="2" charset="77"/>
                        </a:rPr>
                        <a:t>Linear</a:t>
                      </a:r>
                    </a:p>
                  </a:txBody>
                  <a:tcPr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200">
                          <a:solidFill>
                            <a:schemeClr val="bg1">
                              <a:lumMod val="90000"/>
                              <a:lumOff val="10000"/>
                            </a:schemeClr>
                          </a:solidFill>
                          <a:latin typeface="Karla" pitchFamily="2" charset="77"/>
                        </a:rPr>
                        <a:t>-13,964.69</a:t>
                      </a:r>
                    </a:p>
                  </a:txBody>
                  <a:tcPr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200" dirty="0">
                          <a:solidFill>
                            <a:schemeClr val="bg1">
                              <a:lumMod val="90000"/>
                              <a:lumOff val="10000"/>
                            </a:schemeClr>
                          </a:solidFill>
                          <a:latin typeface="Karla" pitchFamily="2" charset="77"/>
                        </a:rPr>
                        <a:t>-9,676.96</a:t>
                      </a:r>
                    </a:p>
                  </a:txBody>
                  <a:tcPr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200" b="1" dirty="0">
                          <a:solidFill>
                            <a:schemeClr val="bg1">
                              <a:lumMod val="90000"/>
                              <a:lumOff val="10000"/>
                            </a:schemeClr>
                          </a:solidFill>
                          <a:latin typeface="Karla" pitchFamily="2" charset="77"/>
                        </a:rPr>
                        <a:t>0.307</a:t>
                      </a:r>
                    </a:p>
                  </a:txBody>
                  <a:tcPr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200" dirty="0">
                          <a:solidFill>
                            <a:schemeClr val="bg1">
                              <a:lumMod val="90000"/>
                              <a:lumOff val="10000"/>
                            </a:schemeClr>
                          </a:solidFill>
                          <a:latin typeface="Karla" pitchFamily="2" charset="77"/>
                        </a:rPr>
                        <a:t>19,389.92</a:t>
                      </a:r>
                    </a:p>
                  </a:txBody>
                  <a:tcPr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extLst>
                  <a:ext uri="{0D108BD9-81ED-4DB2-BD59-A6C34878D82A}">
                    <a16:rowId xmlns:a16="http://schemas.microsoft.com/office/drawing/2014/main" val="4223478024"/>
                  </a:ext>
                </a:extLst>
              </a:tr>
              <a:tr h="354628">
                <a:tc>
                  <a:txBody>
                    <a:bodyPr/>
                    <a:lstStyle/>
                    <a:p>
                      <a:r>
                        <a:rPr lang="en-GB" sz="1200">
                          <a:solidFill>
                            <a:schemeClr val="bg1">
                              <a:lumMod val="90000"/>
                              <a:lumOff val="10000"/>
                            </a:schemeClr>
                          </a:solidFill>
                          <a:latin typeface="Karla" pitchFamily="2" charset="77"/>
                        </a:rPr>
                        <a:t>Square root</a:t>
                      </a:r>
                    </a:p>
                  </a:txBody>
                  <a:tcPr anchor="ctr">
                    <a:lnL>
                      <a:noFill/>
                    </a:lnL>
                    <a:lnR>
                      <a:noFill/>
                    </a:lnR>
                    <a:lnT>
                      <a:noFill/>
                    </a:lnT>
                    <a:lnB>
                      <a:noFill/>
                    </a:lnB>
                    <a:noFill/>
                  </a:tcPr>
                </a:tc>
                <a:tc>
                  <a:txBody>
                    <a:bodyPr/>
                    <a:lstStyle/>
                    <a:p>
                      <a:r>
                        <a:rPr lang="en-ES" sz="1200" dirty="0">
                          <a:solidFill>
                            <a:schemeClr val="bg1">
                              <a:lumMod val="90000"/>
                              <a:lumOff val="10000"/>
                            </a:schemeClr>
                          </a:solidFill>
                          <a:latin typeface="Karla" pitchFamily="2" charset="77"/>
                        </a:rPr>
                        <a:t>-13,964.69</a:t>
                      </a:r>
                    </a:p>
                  </a:txBody>
                  <a:tcPr anchor="ctr">
                    <a:lnL>
                      <a:noFill/>
                    </a:lnL>
                    <a:lnR>
                      <a:noFill/>
                    </a:lnR>
                    <a:lnT>
                      <a:noFill/>
                    </a:lnT>
                    <a:lnB>
                      <a:noFill/>
                    </a:lnB>
                    <a:noFill/>
                  </a:tcPr>
                </a:tc>
                <a:tc>
                  <a:txBody>
                    <a:bodyPr/>
                    <a:lstStyle/>
                    <a:p>
                      <a:r>
                        <a:rPr lang="en-ES" sz="1200" dirty="0">
                          <a:solidFill>
                            <a:schemeClr val="bg1">
                              <a:lumMod val="90000"/>
                              <a:lumOff val="10000"/>
                            </a:schemeClr>
                          </a:solidFill>
                          <a:latin typeface="Karla" pitchFamily="2" charset="77"/>
                        </a:rPr>
                        <a:t>-9,724.55</a:t>
                      </a:r>
                    </a:p>
                  </a:txBody>
                  <a:tcPr anchor="ctr">
                    <a:lnL>
                      <a:noFill/>
                    </a:lnL>
                    <a:lnR>
                      <a:noFill/>
                    </a:lnR>
                    <a:lnT>
                      <a:noFill/>
                    </a:lnT>
                    <a:lnB>
                      <a:noFill/>
                    </a:lnB>
                    <a:noFill/>
                  </a:tcPr>
                </a:tc>
                <a:tc>
                  <a:txBody>
                    <a:bodyPr/>
                    <a:lstStyle/>
                    <a:p>
                      <a:r>
                        <a:rPr lang="en-ES" sz="1200" dirty="0">
                          <a:solidFill>
                            <a:schemeClr val="bg1">
                              <a:lumMod val="90000"/>
                              <a:lumOff val="10000"/>
                            </a:schemeClr>
                          </a:solidFill>
                          <a:latin typeface="Karla" pitchFamily="2" charset="77"/>
                        </a:rPr>
                        <a:t>0.303</a:t>
                      </a:r>
                    </a:p>
                  </a:txBody>
                  <a:tcPr anchor="ctr">
                    <a:lnL>
                      <a:noFill/>
                    </a:lnL>
                    <a:lnR>
                      <a:noFill/>
                    </a:lnR>
                    <a:lnT>
                      <a:noFill/>
                    </a:lnT>
                    <a:lnB>
                      <a:noFill/>
                    </a:lnB>
                    <a:noFill/>
                  </a:tcPr>
                </a:tc>
                <a:tc>
                  <a:txBody>
                    <a:bodyPr/>
                    <a:lstStyle/>
                    <a:p>
                      <a:r>
                        <a:rPr lang="en-ES" sz="1200" dirty="0">
                          <a:solidFill>
                            <a:schemeClr val="bg1">
                              <a:lumMod val="90000"/>
                              <a:lumOff val="10000"/>
                            </a:schemeClr>
                          </a:solidFill>
                          <a:latin typeface="Karla" pitchFamily="2" charset="77"/>
                        </a:rPr>
                        <a:t>19,481.10</a:t>
                      </a:r>
                    </a:p>
                  </a:txBody>
                  <a:tcPr anchor="ctr">
                    <a:lnL>
                      <a:noFill/>
                    </a:lnL>
                    <a:lnR>
                      <a:noFill/>
                    </a:lnR>
                    <a:lnT>
                      <a:noFill/>
                    </a:lnT>
                    <a:lnB>
                      <a:noFill/>
                    </a:lnB>
                    <a:noFill/>
                  </a:tcPr>
                </a:tc>
                <a:extLst>
                  <a:ext uri="{0D108BD9-81ED-4DB2-BD59-A6C34878D82A}">
                    <a16:rowId xmlns:a16="http://schemas.microsoft.com/office/drawing/2014/main" val="741817363"/>
                  </a:ext>
                </a:extLst>
              </a:tr>
              <a:tr h="232900">
                <a:tc>
                  <a:txBody>
                    <a:bodyPr/>
                    <a:lstStyle/>
                    <a:p>
                      <a:r>
                        <a:rPr lang="en-GB" sz="1200" dirty="0">
                          <a:solidFill>
                            <a:schemeClr val="bg1">
                              <a:lumMod val="90000"/>
                              <a:lumOff val="10000"/>
                            </a:schemeClr>
                          </a:solidFill>
                          <a:latin typeface="Karla" pitchFamily="2" charset="77"/>
                        </a:rPr>
                        <a:t>Log</a:t>
                      </a:r>
                    </a:p>
                  </a:txBody>
                  <a:tcPr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200" dirty="0">
                          <a:solidFill>
                            <a:schemeClr val="bg1">
                              <a:lumMod val="90000"/>
                              <a:lumOff val="10000"/>
                            </a:schemeClr>
                          </a:solidFill>
                          <a:latin typeface="Karla" pitchFamily="2" charset="77"/>
                        </a:rPr>
                        <a:t>-13,964.69</a:t>
                      </a:r>
                    </a:p>
                  </a:txBody>
                  <a:tcPr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200" dirty="0">
                          <a:solidFill>
                            <a:schemeClr val="bg1">
                              <a:lumMod val="90000"/>
                              <a:lumOff val="10000"/>
                            </a:schemeClr>
                          </a:solidFill>
                          <a:latin typeface="Karla" pitchFamily="2" charset="77"/>
                        </a:rPr>
                        <a:t>-10,040.22</a:t>
                      </a:r>
                    </a:p>
                  </a:txBody>
                  <a:tcPr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200" dirty="0">
                          <a:solidFill>
                            <a:schemeClr val="bg1">
                              <a:lumMod val="90000"/>
                              <a:lumOff val="10000"/>
                            </a:schemeClr>
                          </a:solidFill>
                          <a:latin typeface="Karla" pitchFamily="2" charset="77"/>
                        </a:rPr>
                        <a:t>0.281</a:t>
                      </a:r>
                    </a:p>
                  </a:txBody>
                  <a:tcPr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200" dirty="0">
                          <a:solidFill>
                            <a:schemeClr val="bg1">
                              <a:lumMod val="90000"/>
                              <a:lumOff val="10000"/>
                            </a:schemeClr>
                          </a:solidFill>
                          <a:latin typeface="Karla" pitchFamily="2" charset="77"/>
                        </a:rPr>
                        <a:t>20,112.44</a:t>
                      </a:r>
                    </a:p>
                  </a:txBody>
                  <a:tcPr anchor="ctr">
                    <a:lnL>
                      <a:noFill/>
                    </a:lnL>
                    <a:lnR>
                      <a:noFill/>
                    </a:lnR>
                    <a:lnT>
                      <a:noFill/>
                    </a:lnT>
                    <a:lnB w="1905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2915583429"/>
                  </a:ext>
                </a:extLst>
              </a:tr>
            </a:tbl>
          </a:graphicData>
        </a:graphic>
      </p:graphicFrame>
      <p:graphicFrame>
        <p:nvGraphicFramePr>
          <p:cNvPr id="22" name="Table 21">
            <a:extLst>
              <a:ext uri="{FF2B5EF4-FFF2-40B4-BE49-F238E27FC236}">
                <a16:creationId xmlns:a16="http://schemas.microsoft.com/office/drawing/2014/main" id="{EBE71086-B38A-7668-EC29-8C187731E29F}"/>
              </a:ext>
            </a:extLst>
          </p:cNvPr>
          <p:cNvGraphicFramePr>
            <a:graphicFrameLocks noGrp="1"/>
          </p:cNvGraphicFramePr>
          <p:nvPr>
            <p:extLst>
              <p:ext uri="{D42A27DB-BD31-4B8C-83A1-F6EECF244321}">
                <p14:modId xmlns:p14="http://schemas.microsoft.com/office/powerpoint/2010/main" val="2339283635"/>
              </p:ext>
            </p:extLst>
          </p:nvPr>
        </p:nvGraphicFramePr>
        <p:xfrm>
          <a:off x="278463" y="225641"/>
          <a:ext cx="4293536" cy="4353771"/>
        </p:xfrm>
        <a:graphic>
          <a:graphicData uri="http://schemas.openxmlformats.org/drawingml/2006/table">
            <a:tbl>
              <a:tblPr/>
              <a:tblGrid>
                <a:gridCol w="2039825">
                  <a:extLst>
                    <a:ext uri="{9D8B030D-6E8A-4147-A177-3AD203B41FA5}">
                      <a16:colId xmlns:a16="http://schemas.microsoft.com/office/drawing/2014/main" val="767040098"/>
                    </a:ext>
                  </a:extLst>
                </a:gridCol>
                <a:gridCol w="776160">
                  <a:extLst>
                    <a:ext uri="{9D8B030D-6E8A-4147-A177-3AD203B41FA5}">
                      <a16:colId xmlns:a16="http://schemas.microsoft.com/office/drawing/2014/main" val="3258859820"/>
                    </a:ext>
                  </a:extLst>
                </a:gridCol>
                <a:gridCol w="838754">
                  <a:extLst>
                    <a:ext uri="{9D8B030D-6E8A-4147-A177-3AD203B41FA5}">
                      <a16:colId xmlns:a16="http://schemas.microsoft.com/office/drawing/2014/main" val="1006524280"/>
                    </a:ext>
                  </a:extLst>
                </a:gridCol>
                <a:gridCol w="638797">
                  <a:extLst>
                    <a:ext uri="{9D8B030D-6E8A-4147-A177-3AD203B41FA5}">
                      <a16:colId xmlns:a16="http://schemas.microsoft.com/office/drawing/2014/main" val="663436607"/>
                    </a:ext>
                  </a:extLst>
                </a:gridCol>
              </a:tblGrid>
              <a:tr h="451007">
                <a:tc>
                  <a:txBody>
                    <a:bodyPr/>
                    <a:lstStyle/>
                    <a:p>
                      <a:r>
                        <a:rPr lang="en-GB" sz="1100" b="1" dirty="0">
                          <a:solidFill>
                            <a:schemeClr val="bg1">
                              <a:lumMod val="90000"/>
                              <a:lumOff val="10000"/>
                            </a:schemeClr>
                          </a:solidFill>
                          <a:latin typeface="Karla" pitchFamily="2" charset="77"/>
                        </a:rPr>
                        <a:t>Parameter</a:t>
                      </a:r>
                      <a:endParaRPr lang="en-GB" sz="1100" dirty="0">
                        <a:solidFill>
                          <a:schemeClr val="bg1">
                            <a:lumMod val="90000"/>
                            <a:lumOff val="10000"/>
                          </a:schemeClr>
                        </a:solidFill>
                        <a:latin typeface="Karla" pitchFamily="2" charset="77"/>
                      </a:endParaRPr>
                    </a:p>
                  </a:txBody>
                  <a:tcPr marL="43843" marR="43843" marT="21922" marB="21922"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a:solidFill>
                            <a:schemeClr val="bg1">
                              <a:lumMod val="90000"/>
                              <a:lumOff val="10000"/>
                            </a:schemeClr>
                          </a:solidFill>
                          <a:latin typeface="Karla" pitchFamily="2" charset="77"/>
                        </a:rPr>
                        <a:t>Value</a:t>
                      </a:r>
                      <a:endParaRPr lang="en-GB" sz="1100" dirty="0">
                        <a:solidFill>
                          <a:schemeClr val="bg1">
                            <a:lumMod val="90000"/>
                            <a:lumOff val="10000"/>
                          </a:schemeClr>
                        </a:solidFill>
                        <a:latin typeface="Karla" pitchFamily="2" charset="77"/>
                      </a:endParaRPr>
                    </a:p>
                  </a:txBody>
                  <a:tcPr marL="43843" marR="43843" marT="21922" marB="21922"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a:solidFill>
                            <a:schemeClr val="bg1">
                              <a:lumMod val="90000"/>
                              <a:lumOff val="10000"/>
                            </a:schemeClr>
                          </a:solidFill>
                          <a:latin typeface="Karla" pitchFamily="2" charset="77"/>
                        </a:rPr>
                        <a:t>Std. Err.</a:t>
                      </a:r>
                      <a:endParaRPr lang="en-GB" sz="1100" dirty="0">
                        <a:solidFill>
                          <a:schemeClr val="bg1">
                            <a:lumMod val="90000"/>
                            <a:lumOff val="10000"/>
                          </a:schemeClr>
                        </a:solidFill>
                        <a:latin typeface="Karla" pitchFamily="2" charset="77"/>
                      </a:endParaRPr>
                    </a:p>
                  </a:txBody>
                  <a:tcPr marL="43843" marR="43843" marT="21922" marB="21922"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1" dirty="0">
                          <a:solidFill>
                            <a:schemeClr val="bg1">
                              <a:lumMod val="90000"/>
                              <a:lumOff val="10000"/>
                            </a:schemeClr>
                          </a:solidFill>
                          <a:latin typeface="Karla" pitchFamily="2" charset="77"/>
                        </a:rPr>
                        <a:t>p-value</a:t>
                      </a:r>
                      <a:endParaRPr lang="en-GB" sz="1100" dirty="0">
                        <a:solidFill>
                          <a:schemeClr val="bg1">
                            <a:lumMod val="90000"/>
                            <a:lumOff val="10000"/>
                          </a:schemeClr>
                        </a:solidFill>
                        <a:latin typeface="Karla" pitchFamily="2" charset="77"/>
                      </a:endParaRPr>
                    </a:p>
                  </a:txBody>
                  <a:tcPr marL="43843" marR="43843" marT="21922" marB="21922"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0293597"/>
                  </a:ext>
                </a:extLst>
              </a:tr>
              <a:tr h="416689">
                <a:tc>
                  <a:txBody>
                    <a:bodyPr/>
                    <a:lstStyle/>
                    <a:p>
                      <a:r>
                        <a:rPr lang="en-GB" sz="1100" dirty="0">
                          <a:solidFill>
                            <a:schemeClr val="bg1">
                              <a:lumMod val="90000"/>
                              <a:lumOff val="10000"/>
                            </a:schemeClr>
                          </a:solidFill>
                          <a:latin typeface="Karla" pitchFamily="2" charset="77"/>
                        </a:rPr>
                        <a:t>ln(Total jobs)</a:t>
                      </a:r>
                    </a:p>
                  </a:txBody>
                  <a:tcPr marL="43843" marR="43843" marT="21922" marB="21922"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100" b="1" dirty="0">
                          <a:solidFill>
                            <a:schemeClr val="bg1">
                              <a:lumMod val="90000"/>
                              <a:lumOff val="10000"/>
                            </a:schemeClr>
                          </a:solidFill>
                          <a:latin typeface="Karla" pitchFamily="2" charset="77"/>
                        </a:rPr>
                        <a:t>0.773</a:t>
                      </a:r>
                      <a:r>
                        <a:rPr lang="en-ES" sz="1100" dirty="0">
                          <a:solidFill>
                            <a:srgbClr val="C00000"/>
                          </a:solidFill>
                          <a:latin typeface="Karla" pitchFamily="2" charset="77"/>
                        </a:rPr>
                        <a:t>*</a:t>
                      </a:r>
                    </a:p>
                  </a:txBody>
                  <a:tcPr marL="43843" marR="43843" marT="21922" marB="21922"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100">
                          <a:solidFill>
                            <a:schemeClr val="bg1">
                              <a:lumMod val="90000"/>
                              <a:lumOff val="10000"/>
                            </a:schemeClr>
                          </a:solidFill>
                          <a:latin typeface="Karla" pitchFamily="2" charset="77"/>
                        </a:rPr>
                        <a:t>0.025</a:t>
                      </a:r>
                    </a:p>
                  </a:txBody>
                  <a:tcPr marL="43843" marR="43843" marT="21922" marB="21922"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r>
                        <a:rPr lang="en-ES" sz="1100" dirty="0">
                          <a:solidFill>
                            <a:schemeClr val="bg1">
                              <a:lumMod val="90000"/>
                              <a:lumOff val="10000"/>
                            </a:schemeClr>
                          </a:solidFill>
                          <a:latin typeface="Karla" pitchFamily="2" charset="77"/>
                        </a:rPr>
                        <a:t>&lt;0.001</a:t>
                      </a:r>
                    </a:p>
                  </a:txBody>
                  <a:tcPr marL="43843" marR="43843" marT="21922" marB="21922"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extLst>
                  <a:ext uri="{0D108BD9-81ED-4DB2-BD59-A6C34878D82A}">
                    <a16:rowId xmlns:a16="http://schemas.microsoft.com/office/drawing/2014/main" val="3888556686"/>
                  </a:ext>
                </a:extLst>
              </a:tr>
              <a:tr h="302671">
                <a:tc>
                  <a:txBody>
                    <a:bodyPr/>
                    <a:lstStyle/>
                    <a:p>
                      <a:r>
                        <a:rPr lang="en-GB" sz="1100" b="1" dirty="0">
                          <a:solidFill>
                            <a:schemeClr val="bg1">
                              <a:lumMod val="90000"/>
                              <a:lumOff val="10000"/>
                            </a:schemeClr>
                          </a:solidFill>
                          <a:latin typeface="Karla" pitchFamily="2" charset="77"/>
                        </a:rPr>
                        <a:t>Sector-specific job shares</a:t>
                      </a:r>
                      <a:endParaRPr lang="en-GB" sz="1100" dirty="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dirty="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extLst>
                  <a:ext uri="{0D108BD9-81ED-4DB2-BD59-A6C34878D82A}">
                    <a16:rowId xmlns:a16="http://schemas.microsoft.com/office/drawing/2014/main" val="3904374630"/>
                  </a:ext>
                </a:extLst>
              </a:tr>
              <a:tr h="312516">
                <a:tc>
                  <a:txBody>
                    <a:bodyPr/>
                    <a:lstStyle/>
                    <a:p>
                      <a:r>
                        <a:rPr lang="en-GB" sz="1100" dirty="0">
                          <a:solidFill>
                            <a:schemeClr val="bg1">
                              <a:lumMod val="90000"/>
                              <a:lumOff val="10000"/>
                            </a:schemeClr>
                          </a:solidFill>
                          <a:latin typeface="Karla" pitchFamily="2" charset="77"/>
                        </a:rPr>
                        <a:t>Care</a:t>
                      </a:r>
                    </a:p>
                  </a:txBody>
                  <a:tcPr marL="43843" marR="43843" marT="21922" marB="21922" anchor="ctr">
                    <a:lnL>
                      <a:noFill/>
                    </a:lnL>
                    <a:lnR>
                      <a:noFill/>
                    </a:lnR>
                    <a:lnT>
                      <a:noFill/>
                    </a:lnT>
                    <a:lnB>
                      <a:noFill/>
                    </a:lnB>
                    <a:noFill/>
                  </a:tcPr>
                </a:tc>
                <a:tc>
                  <a:txBody>
                    <a:bodyPr/>
                    <a:lstStyle/>
                    <a:p>
                      <a:r>
                        <a:rPr lang="en-ES" sz="1100" b="1" dirty="0">
                          <a:solidFill>
                            <a:schemeClr val="bg1">
                              <a:lumMod val="90000"/>
                              <a:lumOff val="10000"/>
                            </a:schemeClr>
                          </a:solidFill>
                          <a:latin typeface="Karla" pitchFamily="2" charset="77"/>
                        </a:rPr>
                        <a:t>2.65</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0.24</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&lt;0.001</a:t>
                      </a:r>
                    </a:p>
                  </a:txBody>
                  <a:tcPr marL="43843" marR="43843" marT="21922" marB="21922" anchor="ctr">
                    <a:lnL>
                      <a:noFill/>
                    </a:lnL>
                    <a:lnR>
                      <a:noFill/>
                    </a:lnR>
                    <a:lnT>
                      <a:noFill/>
                    </a:lnT>
                    <a:lnB>
                      <a:noFill/>
                    </a:lnB>
                    <a:noFill/>
                  </a:tcPr>
                </a:tc>
                <a:extLst>
                  <a:ext uri="{0D108BD9-81ED-4DB2-BD59-A6C34878D82A}">
                    <a16:rowId xmlns:a16="http://schemas.microsoft.com/office/drawing/2014/main" val="4088405066"/>
                  </a:ext>
                </a:extLst>
              </a:tr>
              <a:tr h="358901">
                <a:tc>
                  <a:txBody>
                    <a:bodyPr/>
                    <a:lstStyle/>
                    <a:p>
                      <a:r>
                        <a:rPr lang="en-GB" sz="1100" dirty="0">
                          <a:solidFill>
                            <a:schemeClr val="bg1">
                              <a:lumMod val="90000"/>
                              <a:lumOff val="10000"/>
                            </a:schemeClr>
                          </a:solidFill>
                          <a:latin typeface="Karla" pitchFamily="2" charset="77"/>
                        </a:rPr>
                        <a:t>Education</a:t>
                      </a:r>
                    </a:p>
                  </a:txBody>
                  <a:tcPr marL="43843" marR="43843" marT="21922" marB="21922" anchor="ctr">
                    <a:lnL>
                      <a:noFill/>
                    </a:lnL>
                    <a:lnR>
                      <a:noFill/>
                    </a:lnR>
                    <a:lnT>
                      <a:noFill/>
                    </a:lnT>
                    <a:lnB>
                      <a:noFill/>
                    </a:lnB>
                    <a:noFill/>
                  </a:tcPr>
                </a:tc>
                <a:tc>
                  <a:txBody>
                    <a:bodyPr/>
                    <a:lstStyle/>
                    <a:p>
                      <a:r>
                        <a:rPr lang="en-ES" sz="1100" b="1" dirty="0">
                          <a:solidFill>
                            <a:schemeClr val="bg1">
                              <a:lumMod val="90000"/>
                              <a:lumOff val="10000"/>
                            </a:schemeClr>
                          </a:solidFill>
                          <a:latin typeface="Karla" pitchFamily="2" charset="77"/>
                        </a:rPr>
                        <a:t>4.42</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0.38</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&lt;0.001</a:t>
                      </a:r>
                    </a:p>
                  </a:txBody>
                  <a:tcPr marL="43843" marR="43843" marT="21922" marB="21922" anchor="ctr">
                    <a:lnL>
                      <a:noFill/>
                    </a:lnL>
                    <a:lnR>
                      <a:noFill/>
                    </a:lnR>
                    <a:lnT>
                      <a:noFill/>
                    </a:lnT>
                    <a:lnB>
                      <a:noFill/>
                    </a:lnB>
                    <a:noFill/>
                  </a:tcPr>
                </a:tc>
                <a:extLst>
                  <a:ext uri="{0D108BD9-81ED-4DB2-BD59-A6C34878D82A}">
                    <a16:rowId xmlns:a16="http://schemas.microsoft.com/office/drawing/2014/main" val="1592101861"/>
                  </a:ext>
                </a:extLst>
              </a:tr>
              <a:tr h="474477">
                <a:tc>
                  <a:txBody>
                    <a:bodyPr/>
                    <a:lstStyle/>
                    <a:p>
                      <a:r>
                        <a:rPr lang="en-GB" sz="1100" dirty="0">
                          <a:solidFill>
                            <a:schemeClr val="bg1">
                              <a:lumMod val="90000"/>
                              <a:lumOff val="10000"/>
                            </a:schemeClr>
                          </a:solidFill>
                          <a:latin typeface="Karla" pitchFamily="2" charset="77"/>
                        </a:rPr>
                        <a:t>Hospitality/</a:t>
                      </a:r>
                    </a:p>
                    <a:p>
                      <a:r>
                        <a:rPr lang="en-GB" sz="1100" dirty="0">
                          <a:solidFill>
                            <a:schemeClr val="bg1">
                              <a:lumMod val="90000"/>
                              <a:lumOff val="10000"/>
                            </a:schemeClr>
                          </a:solidFill>
                          <a:latin typeface="Karla" pitchFamily="2" charset="77"/>
                        </a:rPr>
                        <a:t>Culture/Sports</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1.63</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1.83</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0.374</a:t>
                      </a:r>
                    </a:p>
                  </a:txBody>
                  <a:tcPr marL="43843" marR="43843" marT="21922" marB="21922" anchor="ctr">
                    <a:lnL>
                      <a:noFill/>
                    </a:lnL>
                    <a:lnR>
                      <a:noFill/>
                    </a:lnR>
                    <a:lnT>
                      <a:noFill/>
                    </a:lnT>
                    <a:lnB>
                      <a:noFill/>
                    </a:lnB>
                    <a:noFill/>
                  </a:tcPr>
                </a:tc>
                <a:extLst>
                  <a:ext uri="{0D108BD9-81ED-4DB2-BD59-A6C34878D82A}">
                    <a16:rowId xmlns:a16="http://schemas.microsoft.com/office/drawing/2014/main" val="3237457952"/>
                  </a:ext>
                </a:extLst>
              </a:tr>
              <a:tr h="266217">
                <a:tc>
                  <a:txBody>
                    <a:bodyPr/>
                    <a:lstStyle/>
                    <a:p>
                      <a:r>
                        <a:rPr lang="en-GB" sz="1100" dirty="0">
                          <a:solidFill>
                            <a:schemeClr val="bg1">
                              <a:lumMod val="90000"/>
                              <a:lumOff val="10000"/>
                            </a:schemeClr>
                          </a:solidFill>
                          <a:latin typeface="Karla" pitchFamily="2" charset="77"/>
                        </a:rPr>
                        <a:t>Industry/Construction</a:t>
                      </a:r>
                    </a:p>
                  </a:txBody>
                  <a:tcPr marL="43843" marR="43843" marT="21922" marB="21922" anchor="ctr">
                    <a:lnL>
                      <a:noFill/>
                    </a:lnL>
                    <a:lnR>
                      <a:noFill/>
                    </a:lnR>
                    <a:lnT>
                      <a:noFill/>
                    </a:lnT>
                    <a:lnB>
                      <a:noFill/>
                    </a:lnB>
                    <a:noFill/>
                  </a:tcPr>
                </a:tc>
                <a:tc>
                  <a:txBody>
                    <a:bodyPr/>
                    <a:lstStyle/>
                    <a:p>
                      <a:r>
                        <a:rPr lang="en-ES" sz="1100" b="1" dirty="0">
                          <a:solidFill>
                            <a:schemeClr val="bg1">
                              <a:lumMod val="90000"/>
                              <a:lumOff val="10000"/>
                            </a:schemeClr>
                          </a:solidFill>
                          <a:latin typeface="Karla" pitchFamily="2" charset="77"/>
                        </a:rPr>
                        <a:t>1.72</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0.22</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&lt;0.001</a:t>
                      </a:r>
                    </a:p>
                  </a:txBody>
                  <a:tcPr marL="43843" marR="43843" marT="21922" marB="21922" anchor="ctr">
                    <a:lnL>
                      <a:noFill/>
                    </a:lnL>
                    <a:lnR>
                      <a:noFill/>
                    </a:lnR>
                    <a:lnT>
                      <a:noFill/>
                    </a:lnT>
                    <a:lnB>
                      <a:noFill/>
                    </a:lnB>
                    <a:noFill/>
                  </a:tcPr>
                </a:tc>
                <a:extLst>
                  <a:ext uri="{0D108BD9-81ED-4DB2-BD59-A6C34878D82A}">
                    <a16:rowId xmlns:a16="http://schemas.microsoft.com/office/drawing/2014/main" val="1851311642"/>
                  </a:ext>
                </a:extLst>
              </a:tr>
              <a:tr h="378947">
                <a:tc>
                  <a:txBody>
                    <a:bodyPr/>
                    <a:lstStyle/>
                    <a:p>
                      <a:r>
                        <a:rPr lang="en-GB" sz="1100" dirty="0">
                          <a:solidFill>
                            <a:schemeClr val="bg1">
                              <a:lumMod val="90000"/>
                              <a:lumOff val="10000"/>
                            </a:schemeClr>
                          </a:solidFill>
                          <a:latin typeface="Karla" pitchFamily="2" charset="77"/>
                        </a:rPr>
                        <a:t>Office/Services</a:t>
                      </a:r>
                    </a:p>
                  </a:txBody>
                  <a:tcPr marL="43843" marR="43843" marT="21922" marB="21922" anchor="ctr">
                    <a:lnL>
                      <a:noFill/>
                    </a:lnL>
                    <a:lnR>
                      <a:noFill/>
                    </a:lnR>
                    <a:lnT>
                      <a:noFill/>
                    </a:lnT>
                    <a:lnB>
                      <a:noFill/>
                    </a:lnB>
                    <a:noFill/>
                  </a:tcPr>
                </a:tc>
                <a:tc>
                  <a:txBody>
                    <a:bodyPr/>
                    <a:lstStyle/>
                    <a:p>
                      <a:r>
                        <a:rPr lang="en-ES" sz="1100" b="1" dirty="0">
                          <a:solidFill>
                            <a:schemeClr val="bg1">
                              <a:lumMod val="90000"/>
                              <a:lumOff val="10000"/>
                            </a:schemeClr>
                          </a:solidFill>
                          <a:latin typeface="Karla" pitchFamily="2" charset="77"/>
                        </a:rPr>
                        <a:t>1.93</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0.25</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&lt;0.001</a:t>
                      </a:r>
                    </a:p>
                  </a:txBody>
                  <a:tcPr marL="43843" marR="43843" marT="21922" marB="21922" anchor="ctr">
                    <a:lnL>
                      <a:noFill/>
                    </a:lnL>
                    <a:lnR>
                      <a:noFill/>
                    </a:lnR>
                    <a:lnT>
                      <a:noFill/>
                    </a:lnT>
                    <a:lnB>
                      <a:noFill/>
                    </a:lnB>
                    <a:noFill/>
                  </a:tcPr>
                </a:tc>
                <a:extLst>
                  <a:ext uri="{0D108BD9-81ED-4DB2-BD59-A6C34878D82A}">
                    <a16:rowId xmlns:a16="http://schemas.microsoft.com/office/drawing/2014/main" val="1678331161"/>
                  </a:ext>
                </a:extLst>
              </a:tr>
              <a:tr h="209755">
                <a:tc>
                  <a:txBody>
                    <a:bodyPr/>
                    <a:lstStyle/>
                    <a:p>
                      <a:r>
                        <a:rPr lang="en-GB" sz="1100" dirty="0">
                          <a:solidFill>
                            <a:schemeClr val="bg1">
                              <a:lumMod val="90000"/>
                              <a:lumOff val="10000"/>
                            </a:schemeClr>
                          </a:solidFill>
                          <a:latin typeface="Karla" pitchFamily="2" charset="77"/>
                        </a:rPr>
                        <a:t>Shop</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-0.114</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1.02</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0.910</a:t>
                      </a:r>
                    </a:p>
                  </a:txBody>
                  <a:tcPr marL="43843" marR="43843" marT="21922" marB="21922" anchor="ctr">
                    <a:lnL>
                      <a:noFill/>
                    </a:lnL>
                    <a:lnR>
                      <a:noFill/>
                    </a:lnR>
                    <a:lnT>
                      <a:noFill/>
                    </a:lnT>
                    <a:lnB>
                      <a:noFill/>
                    </a:lnB>
                    <a:noFill/>
                  </a:tcPr>
                </a:tc>
                <a:extLst>
                  <a:ext uri="{0D108BD9-81ED-4DB2-BD59-A6C34878D82A}">
                    <a16:rowId xmlns:a16="http://schemas.microsoft.com/office/drawing/2014/main" val="3699553345"/>
                  </a:ext>
                </a:extLst>
              </a:tr>
              <a:tr h="209755">
                <a:tc>
                  <a:txBody>
                    <a:bodyPr/>
                    <a:lstStyle/>
                    <a:p>
                      <a:r>
                        <a:rPr lang="en-GB" sz="1100" b="1">
                          <a:solidFill>
                            <a:schemeClr val="bg1">
                              <a:lumMod val="90000"/>
                              <a:lumOff val="10000"/>
                            </a:schemeClr>
                          </a:solidFill>
                          <a:latin typeface="Karla" pitchFamily="2" charset="77"/>
                        </a:rPr>
                        <a:t>Work flexibility</a:t>
                      </a:r>
                      <a:endParaRPr lang="en-GB"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dirty="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extLst>
                  <a:ext uri="{0D108BD9-81ED-4DB2-BD59-A6C34878D82A}">
                    <a16:rowId xmlns:a16="http://schemas.microsoft.com/office/drawing/2014/main" val="1807950222"/>
                  </a:ext>
                </a:extLst>
              </a:tr>
              <a:tr h="378947">
                <a:tc>
                  <a:txBody>
                    <a:bodyPr/>
                    <a:lstStyle/>
                    <a:p>
                      <a:r>
                        <a:rPr lang="en-GB" sz="1100">
                          <a:solidFill>
                            <a:schemeClr val="bg1">
                              <a:lumMod val="90000"/>
                              <a:lumOff val="10000"/>
                            </a:schemeClr>
                          </a:solidFill>
                          <a:latin typeface="Karla" pitchFamily="2" charset="77"/>
                        </a:rPr>
                        <a:t>TT × Flexible work</a:t>
                      </a:r>
                    </a:p>
                  </a:txBody>
                  <a:tcPr marL="43843" marR="43843" marT="21922" marB="21922" anchor="ctr">
                    <a:lnL>
                      <a:noFill/>
                    </a:lnL>
                    <a:lnR>
                      <a:noFill/>
                    </a:lnR>
                    <a:lnT>
                      <a:noFill/>
                    </a:lnT>
                    <a:lnB>
                      <a:noFill/>
                    </a:lnB>
                    <a:noFill/>
                  </a:tcPr>
                </a:tc>
                <a:tc>
                  <a:txBody>
                    <a:bodyPr/>
                    <a:lstStyle/>
                    <a:p>
                      <a:r>
                        <a:rPr lang="en-ES" sz="1100" b="1" dirty="0">
                          <a:solidFill>
                            <a:schemeClr val="bg1">
                              <a:lumMod val="90000"/>
                              <a:lumOff val="10000"/>
                            </a:schemeClr>
                          </a:solidFill>
                          <a:latin typeface="Karla" pitchFamily="2" charset="77"/>
                        </a:rPr>
                        <a:t>0.015</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0.0020</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&lt;0.001</a:t>
                      </a:r>
                    </a:p>
                  </a:txBody>
                  <a:tcPr marL="43843" marR="43843" marT="21922" marB="21922" anchor="ctr">
                    <a:lnL>
                      <a:noFill/>
                    </a:lnL>
                    <a:lnR>
                      <a:noFill/>
                    </a:lnR>
                    <a:lnT>
                      <a:noFill/>
                    </a:lnT>
                    <a:lnB>
                      <a:noFill/>
                    </a:lnB>
                    <a:noFill/>
                  </a:tcPr>
                </a:tc>
                <a:extLst>
                  <a:ext uri="{0D108BD9-81ED-4DB2-BD59-A6C34878D82A}">
                    <a16:rowId xmlns:a16="http://schemas.microsoft.com/office/drawing/2014/main" val="370081035"/>
                  </a:ext>
                </a:extLst>
              </a:tr>
              <a:tr h="378947">
                <a:tc>
                  <a:txBody>
                    <a:bodyPr/>
                    <a:lstStyle/>
                    <a:p>
                      <a:r>
                        <a:rPr lang="en-GB" sz="1100" b="1">
                          <a:solidFill>
                            <a:schemeClr val="bg1">
                              <a:lumMod val="90000"/>
                              <a:lumOff val="10000"/>
                            </a:schemeClr>
                          </a:solidFill>
                          <a:latin typeface="Karla" pitchFamily="2" charset="77"/>
                        </a:rPr>
                        <a:t>Household composition</a:t>
                      </a:r>
                      <a:endParaRPr lang="en-GB"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tc>
                  <a:txBody>
                    <a:bodyPr/>
                    <a:lstStyle/>
                    <a:p>
                      <a:endParaRPr lang="en-ES" sz="1100" dirty="0">
                        <a:solidFill>
                          <a:schemeClr val="bg1">
                            <a:lumMod val="90000"/>
                            <a:lumOff val="10000"/>
                          </a:schemeClr>
                        </a:solidFill>
                        <a:latin typeface="Karla" pitchFamily="2" charset="77"/>
                      </a:endParaRPr>
                    </a:p>
                  </a:txBody>
                  <a:tcPr marL="43843" marR="43843" marT="21922" marB="21922" anchor="ctr">
                    <a:lnL>
                      <a:noFill/>
                    </a:lnL>
                    <a:lnR>
                      <a:noFill/>
                    </a:lnR>
                    <a:lnT>
                      <a:noFill/>
                    </a:lnT>
                    <a:lnB>
                      <a:noFill/>
                    </a:lnB>
                    <a:noFill/>
                  </a:tcPr>
                </a:tc>
                <a:extLst>
                  <a:ext uri="{0D108BD9-81ED-4DB2-BD59-A6C34878D82A}">
                    <a16:rowId xmlns:a16="http://schemas.microsoft.com/office/drawing/2014/main" val="692929395"/>
                  </a:ext>
                </a:extLst>
              </a:tr>
              <a:tr h="209755">
                <a:tc>
                  <a:txBody>
                    <a:bodyPr/>
                    <a:lstStyle/>
                    <a:p>
                      <a:r>
                        <a:rPr lang="en-GB" sz="1100" dirty="0">
                          <a:solidFill>
                            <a:schemeClr val="bg1">
                              <a:lumMod val="90000"/>
                              <a:lumOff val="10000"/>
                            </a:schemeClr>
                          </a:solidFill>
                          <a:latin typeface="Karla" pitchFamily="2" charset="77"/>
                        </a:rPr>
                        <a:t>TT × With child</a:t>
                      </a:r>
                    </a:p>
                  </a:txBody>
                  <a:tcPr marL="43843" marR="43843" marT="21922" marB="21922"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100" b="1" dirty="0">
                          <a:solidFill>
                            <a:schemeClr val="bg1">
                              <a:lumMod val="90000"/>
                              <a:lumOff val="10000"/>
                            </a:schemeClr>
                          </a:solidFill>
                          <a:latin typeface="Karla" pitchFamily="2" charset="77"/>
                        </a:rPr>
                        <a:t>-0.0062</a:t>
                      </a:r>
                      <a:r>
                        <a:rPr lang="en-ES" sz="1100" dirty="0">
                          <a:solidFill>
                            <a:srgbClr val="C00000"/>
                          </a:solidFill>
                          <a:latin typeface="Karla" pitchFamily="2" charset="77"/>
                        </a:rPr>
                        <a:t>*</a:t>
                      </a:r>
                    </a:p>
                  </a:txBody>
                  <a:tcPr marL="43843" marR="43843" marT="21922" marB="21922" anchor="ctr">
                    <a:lnL>
                      <a:noFill/>
                    </a:lnL>
                    <a:lnR>
                      <a:noFill/>
                    </a:lnR>
                    <a:lnT>
                      <a:noFill/>
                    </a:lnT>
                    <a:lnB>
                      <a:noFill/>
                    </a:lnB>
                    <a:noFill/>
                  </a:tcPr>
                </a:tc>
                <a:tc>
                  <a:txBody>
                    <a:bodyPr/>
                    <a:lstStyle/>
                    <a:p>
                      <a:r>
                        <a:rPr lang="en-ES" sz="1100">
                          <a:solidFill>
                            <a:schemeClr val="bg1">
                              <a:lumMod val="90000"/>
                              <a:lumOff val="10000"/>
                            </a:schemeClr>
                          </a:solidFill>
                          <a:latin typeface="Karla" pitchFamily="2" charset="77"/>
                        </a:rPr>
                        <a:t>0.0021</a:t>
                      </a:r>
                    </a:p>
                  </a:txBody>
                  <a:tcPr marL="43843" marR="43843" marT="21922" marB="21922" anchor="ctr">
                    <a:lnL>
                      <a:noFill/>
                    </a:lnL>
                    <a:lnR>
                      <a:noFill/>
                    </a:lnR>
                    <a:lnT>
                      <a:noFill/>
                    </a:lnT>
                    <a:lnB>
                      <a:noFill/>
                    </a:lnB>
                    <a:noFill/>
                  </a:tcPr>
                </a:tc>
                <a:tc>
                  <a:txBody>
                    <a:bodyPr/>
                    <a:lstStyle/>
                    <a:p>
                      <a:r>
                        <a:rPr lang="en-ES" sz="1100" dirty="0">
                          <a:solidFill>
                            <a:schemeClr val="bg1">
                              <a:lumMod val="90000"/>
                              <a:lumOff val="10000"/>
                            </a:schemeClr>
                          </a:solidFill>
                          <a:latin typeface="Karla" pitchFamily="2" charset="77"/>
                        </a:rPr>
                        <a:t>0.003</a:t>
                      </a:r>
                    </a:p>
                  </a:txBody>
                  <a:tcPr marL="43843" marR="43843" marT="21922" marB="21922" anchor="ctr">
                    <a:lnL>
                      <a:noFill/>
                    </a:lnL>
                    <a:lnR>
                      <a:noFill/>
                    </a:lnR>
                    <a:lnT>
                      <a:noFill/>
                    </a:lnT>
                    <a:lnB>
                      <a:noFill/>
                    </a:lnB>
                    <a:noFill/>
                  </a:tcPr>
                </a:tc>
                <a:extLst>
                  <a:ext uri="{0D108BD9-81ED-4DB2-BD59-A6C34878D82A}">
                    <a16:rowId xmlns:a16="http://schemas.microsoft.com/office/drawing/2014/main" val="1496906910"/>
                  </a:ext>
                </a:extLst>
              </a:tr>
            </a:tbl>
          </a:graphicData>
        </a:graphic>
      </p:graphicFrame>
      <p:sp>
        <p:nvSpPr>
          <p:cNvPr id="25" name="TextBox 24">
            <a:extLst>
              <a:ext uri="{FF2B5EF4-FFF2-40B4-BE49-F238E27FC236}">
                <a16:creationId xmlns:a16="http://schemas.microsoft.com/office/drawing/2014/main" id="{61D65DCD-66C0-6610-CC27-1005E346D165}"/>
              </a:ext>
            </a:extLst>
          </p:cNvPr>
          <p:cNvSpPr txBox="1"/>
          <p:nvPr/>
        </p:nvSpPr>
        <p:spPr>
          <a:xfrm>
            <a:off x="201349" y="4680503"/>
            <a:ext cx="4599376" cy="276999"/>
          </a:xfrm>
          <a:prstGeom prst="rect">
            <a:avLst/>
          </a:prstGeom>
          <a:noFill/>
        </p:spPr>
        <p:txBody>
          <a:bodyPr wrap="square">
            <a:spAutoFit/>
          </a:bodyPr>
          <a:lstStyle/>
          <a:p>
            <a:r>
              <a:rPr lang="en-US" sz="1200" dirty="0">
                <a:latin typeface="Karla" pitchFamily="2" charset="77"/>
              </a:rPr>
              <a:t>To be continued</a:t>
            </a:r>
            <a:endParaRPr lang="en-ES" sz="1200" dirty="0">
              <a:latin typeface="Karla" pitchFamily="2" charset="77"/>
            </a:endParaRPr>
          </a:p>
        </p:txBody>
      </p:sp>
      <p:sp>
        <p:nvSpPr>
          <p:cNvPr id="32" name="TextBox 31">
            <a:extLst>
              <a:ext uri="{FF2B5EF4-FFF2-40B4-BE49-F238E27FC236}">
                <a16:creationId xmlns:a16="http://schemas.microsoft.com/office/drawing/2014/main" id="{FA024987-1665-3BAD-42EE-97D6A240D94D}"/>
              </a:ext>
            </a:extLst>
          </p:cNvPr>
          <p:cNvSpPr txBox="1"/>
          <p:nvPr/>
        </p:nvSpPr>
        <p:spPr>
          <a:xfrm>
            <a:off x="5487612" y="360195"/>
            <a:ext cx="3252961" cy="954107"/>
          </a:xfrm>
          <a:prstGeom prst="rect">
            <a:avLst/>
          </a:prstGeom>
          <a:noFill/>
        </p:spPr>
        <p:txBody>
          <a:bodyPr wrap="square">
            <a:spAutoFit/>
          </a:bodyPr>
          <a:lstStyle/>
          <a:p>
            <a:pPr algn="r"/>
            <a:r>
              <a:rPr lang="en-GB" sz="2800" b="1" i="0" u="none" strike="noStrike" dirty="0">
                <a:solidFill>
                  <a:srgbClr val="181818"/>
                </a:solidFill>
                <a:effectLst/>
                <a:latin typeface="Neue Haas Grotesk Text Pro" panose="020B0504020202020204" pitchFamily="34" charset="77"/>
              </a:rPr>
              <a:t>Extended model statistics</a:t>
            </a:r>
            <a:r>
              <a:rPr lang="en-GB" sz="2800" b="0" i="0" dirty="0">
                <a:solidFill>
                  <a:srgbClr val="000000"/>
                </a:solidFill>
                <a:effectLst/>
                <a:latin typeface="Neue Haas Grotesk Text Pro" panose="020B0504020202020204" pitchFamily="34" charset="77"/>
              </a:rPr>
              <a:t>​</a:t>
            </a:r>
            <a:endParaRPr lang="en-ES" sz="2800" dirty="0">
              <a:latin typeface="Neue Haas Grotesk Text Pro" panose="020B0504020202020204" pitchFamily="34" charset="77"/>
            </a:endParaRPr>
          </a:p>
        </p:txBody>
      </p:sp>
    </p:spTree>
    <p:extLst>
      <p:ext uri="{BB962C8B-B14F-4D97-AF65-F5344CB8AC3E}">
        <p14:creationId xmlns:p14="http://schemas.microsoft.com/office/powerpoint/2010/main" val="329831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BDD72A-A8C8-0717-F68A-1DCDDF76026F}"/>
              </a:ext>
            </a:extLst>
          </p:cNvPr>
          <p:cNvSpPr txBox="1"/>
          <p:nvPr/>
        </p:nvSpPr>
        <p:spPr>
          <a:xfrm>
            <a:off x="440714" y="360730"/>
            <a:ext cx="2437502" cy="523220"/>
          </a:xfrm>
          <a:prstGeom prst="rect">
            <a:avLst/>
          </a:prstGeom>
          <a:noFill/>
        </p:spPr>
        <p:txBody>
          <a:bodyPr wrap="square">
            <a:spAutoFit/>
          </a:bodyPr>
          <a:lstStyle/>
          <a:p>
            <a:r>
              <a:rPr lang="en-GB" sz="2800" b="1" i="0" u="none" strike="noStrike" dirty="0">
                <a:solidFill>
                  <a:srgbClr val="181818"/>
                </a:solidFill>
                <a:effectLst/>
                <a:latin typeface="Neue Haas Grotesk Text Pro" panose="020B0504020202020204" pitchFamily="34" charset="77"/>
              </a:rPr>
              <a:t>Elasticities</a:t>
            </a:r>
            <a:endParaRPr lang="en-ES" sz="2800" dirty="0">
              <a:latin typeface="Neue Haas Grotesk Text Pro" panose="020B0504020202020204" pitchFamily="34" charset="77"/>
            </a:endParaRPr>
          </a:p>
        </p:txBody>
      </p:sp>
      <p:pic>
        <p:nvPicPr>
          <p:cNvPr id="14" name="Picture 13" descr="A graph of a graph showing a group of people&#10;&#10;Description automatically generated with medium confidence">
            <a:extLst>
              <a:ext uri="{FF2B5EF4-FFF2-40B4-BE49-F238E27FC236}">
                <a16:creationId xmlns:a16="http://schemas.microsoft.com/office/drawing/2014/main" id="{870F242A-ADC3-F3E1-ADC2-8CA36E246826}"/>
              </a:ext>
            </a:extLst>
          </p:cNvPr>
          <p:cNvPicPr>
            <a:picLocks noChangeAspect="1"/>
          </p:cNvPicPr>
          <p:nvPr/>
        </p:nvPicPr>
        <p:blipFill>
          <a:blip r:embed="rId3"/>
          <a:stretch>
            <a:fillRect/>
          </a:stretch>
        </p:blipFill>
        <p:spPr>
          <a:xfrm>
            <a:off x="3538279" y="2750165"/>
            <a:ext cx="5151166" cy="2253635"/>
          </a:xfrm>
          <a:prstGeom prst="rect">
            <a:avLst/>
          </a:prstGeom>
        </p:spPr>
      </p:pic>
      <p:pic>
        <p:nvPicPr>
          <p:cNvPr id="16" name="Picture 15" descr="A diagram of a graph&#10;&#10;Description automatically generated">
            <a:extLst>
              <a:ext uri="{FF2B5EF4-FFF2-40B4-BE49-F238E27FC236}">
                <a16:creationId xmlns:a16="http://schemas.microsoft.com/office/drawing/2014/main" id="{B30058B1-C470-10BB-4054-B89668106F4E}"/>
              </a:ext>
            </a:extLst>
          </p:cNvPr>
          <p:cNvPicPr>
            <a:picLocks noChangeAspect="1"/>
          </p:cNvPicPr>
          <p:nvPr/>
        </p:nvPicPr>
        <p:blipFill>
          <a:blip r:embed="rId4"/>
          <a:stretch>
            <a:fillRect/>
          </a:stretch>
        </p:blipFill>
        <p:spPr>
          <a:xfrm>
            <a:off x="3538279" y="350486"/>
            <a:ext cx="5151166" cy="2253635"/>
          </a:xfrm>
          <a:prstGeom prst="rect">
            <a:avLst/>
          </a:prstGeom>
        </p:spPr>
      </p:pic>
      <p:sp>
        <p:nvSpPr>
          <p:cNvPr id="17" name="TextBox 16">
            <a:extLst>
              <a:ext uri="{FF2B5EF4-FFF2-40B4-BE49-F238E27FC236}">
                <a16:creationId xmlns:a16="http://schemas.microsoft.com/office/drawing/2014/main" id="{B027BCCC-4822-8BB4-1558-16F94BFA310A}"/>
              </a:ext>
            </a:extLst>
          </p:cNvPr>
          <p:cNvSpPr txBox="1"/>
          <p:nvPr/>
        </p:nvSpPr>
        <p:spPr>
          <a:xfrm>
            <a:off x="440714" y="1477303"/>
            <a:ext cx="3007940" cy="1785104"/>
          </a:xfrm>
          <a:prstGeom prst="rect">
            <a:avLst/>
          </a:prstGeom>
          <a:noFill/>
        </p:spPr>
        <p:txBody>
          <a:bodyPr wrap="square" rtlCol="0">
            <a:spAutoFit/>
          </a:bodyPr>
          <a:lstStyle/>
          <a:p>
            <a:r>
              <a:rPr lang="en-GB" sz="2200" dirty="0">
                <a:latin typeface="Karla" pitchFamily="2" charset="77"/>
              </a:rPr>
              <a:t>The percentage change in choice probabilities resulting from a </a:t>
            </a:r>
            <a:r>
              <a:rPr lang="en-GB" sz="2200" b="1" dirty="0">
                <a:solidFill>
                  <a:srgbClr val="C00000"/>
                </a:solidFill>
                <a:latin typeface="Karla" pitchFamily="2" charset="77"/>
              </a:rPr>
              <a:t>1% change in variables</a:t>
            </a:r>
            <a:endParaRPr lang="en-ES" sz="2200" b="1" dirty="0">
              <a:solidFill>
                <a:srgbClr val="C00000"/>
              </a:solidFill>
              <a:latin typeface="Karla" pitchFamily="2" charset="77"/>
            </a:endParaRPr>
          </a:p>
        </p:txBody>
      </p:sp>
    </p:spTree>
    <p:extLst>
      <p:ext uri="{BB962C8B-B14F-4D97-AF65-F5344CB8AC3E}">
        <p14:creationId xmlns:p14="http://schemas.microsoft.com/office/powerpoint/2010/main" val="324095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D740700-4CAB-74AB-9586-5A099782CD42}"/>
              </a:ext>
            </a:extLst>
          </p:cNvPr>
          <p:cNvGraphicFramePr>
            <a:graphicFrameLocks noGrp="1"/>
          </p:cNvGraphicFramePr>
          <p:nvPr>
            <p:extLst>
              <p:ext uri="{D42A27DB-BD31-4B8C-83A1-F6EECF244321}">
                <p14:modId xmlns:p14="http://schemas.microsoft.com/office/powerpoint/2010/main" val="1422611856"/>
              </p:ext>
            </p:extLst>
          </p:nvPr>
        </p:nvGraphicFramePr>
        <p:xfrm>
          <a:off x="440713" y="1499643"/>
          <a:ext cx="8252349" cy="2745237"/>
        </p:xfrm>
        <a:graphic>
          <a:graphicData uri="http://schemas.openxmlformats.org/drawingml/2006/table">
            <a:tbl>
              <a:tblPr/>
              <a:tblGrid>
                <a:gridCol w="1139777">
                  <a:extLst>
                    <a:ext uri="{9D8B030D-6E8A-4147-A177-3AD203B41FA5}">
                      <a16:colId xmlns:a16="http://schemas.microsoft.com/office/drawing/2014/main" val="3568729440"/>
                    </a:ext>
                  </a:extLst>
                </a:gridCol>
                <a:gridCol w="1139777">
                  <a:extLst>
                    <a:ext uri="{9D8B030D-6E8A-4147-A177-3AD203B41FA5}">
                      <a16:colId xmlns:a16="http://schemas.microsoft.com/office/drawing/2014/main" val="108149571"/>
                    </a:ext>
                  </a:extLst>
                </a:gridCol>
                <a:gridCol w="1139777">
                  <a:extLst>
                    <a:ext uri="{9D8B030D-6E8A-4147-A177-3AD203B41FA5}">
                      <a16:colId xmlns:a16="http://schemas.microsoft.com/office/drawing/2014/main" val="2705584337"/>
                    </a:ext>
                  </a:extLst>
                </a:gridCol>
                <a:gridCol w="1431645">
                  <a:extLst>
                    <a:ext uri="{9D8B030D-6E8A-4147-A177-3AD203B41FA5}">
                      <a16:colId xmlns:a16="http://schemas.microsoft.com/office/drawing/2014/main" val="2659976055"/>
                    </a:ext>
                  </a:extLst>
                </a:gridCol>
                <a:gridCol w="1002795">
                  <a:extLst>
                    <a:ext uri="{9D8B030D-6E8A-4147-A177-3AD203B41FA5}">
                      <a16:colId xmlns:a16="http://schemas.microsoft.com/office/drawing/2014/main" val="672015755"/>
                    </a:ext>
                  </a:extLst>
                </a:gridCol>
                <a:gridCol w="1000657">
                  <a:extLst>
                    <a:ext uri="{9D8B030D-6E8A-4147-A177-3AD203B41FA5}">
                      <a16:colId xmlns:a16="http://schemas.microsoft.com/office/drawing/2014/main" val="235262790"/>
                    </a:ext>
                  </a:extLst>
                </a:gridCol>
                <a:gridCol w="1397921">
                  <a:extLst>
                    <a:ext uri="{9D8B030D-6E8A-4147-A177-3AD203B41FA5}">
                      <a16:colId xmlns:a16="http://schemas.microsoft.com/office/drawing/2014/main" val="3434678004"/>
                    </a:ext>
                  </a:extLst>
                </a:gridCol>
              </a:tblGrid>
              <a:tr h="0">
                <a:tc>
                  <a:txBody>
                    <a:bodyPr/>
                    <a:lstStyle/>
                    <a:p>
                      <a:pPr algn="ctr"/>
                      <a:endParaRPr lang="en-GB" sz="1200" dirty="0">
                        <a:solidFill>
                          <a:schemeClr val="bg1"/>
                        </a:solidFill>
                        <a:latin typeface="Karla" pitchFamily="2" charset="77"/>
                      </a:endParaRP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Base</a:t>
                      </a:r>
                      <a:endParaRPr lang="en-GB" sz="1200" dirty="0">
                        <a:solidFill>
                          <a:schemeClr val="bg1"/>
                        </a:solidFill>
                        <a:latin typeface="Karla" pitchFamily="2" charset="77"/>
                      </a:endParaRPr>
                    </a:p>
                  </a:txBody>
                  <a:tcPr marL="62877" marR="62877" marT="31438" marB="31438" anchor="ctr">
                    <a:lnL w="19050" cap="flat" cmpd="sng" algn="ctr">
                      <a:solidFill>
                        <a:srgbClr val="C00000"/>
                      </a:solid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Enhanced</a:t>
                      </a:r>
                      <a:endParaRPr lang="en-GB" sz="1200" dirty="0">
                        <a:solidFill>
                          <a:schemeClr val="bg1"/>
                        </a:solidFill>
                        <a:latin typeface="Karla" pitchFamily="2" charset="77"/>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Improvement %</a:t>
                      </a:r>
                      <a:endParaRPr lang="en-GB" sz="1200" dirty="0">
                        <a:solidFill>
                          <a:schemeClr val="bg1"/>
                        </a:solidFill>
                        <a:latin typeface="Karla" pitchFamily="2" charset="77"/>
                      </a:endParaRPr>
                    </a:p>
                  </a:txBody>
                  <a:tcPr marL="62877" marR="62877" marT="31438" marB="31438" anchor="ctr">
                    <a:lnL>
                      <a:noFill/>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Base</a:t>
                      </a:r>
                      <a:endParaRPr lang="en-GB" sz="1200" dirty="0">
                        <a:solidFill>
                          <a:schemeClr val="bg1"/>
                        </a:solidFill>
                        <a:latin typeface="Karla" pitchFamily="2" charset="77"/>
                      </a:endParaRPr>
                    </a:p>
                  </a:txBody>
                  <a:tcPr marL="62877" marR="62877" marT="31438" marB="31438" anchor="ctr">
                    <a:lnL w="19050" cap="flat" cmpd="sng" algn="ctr">
                      <a:solidFill>
                        <a:srgbClr val="C00000"/>
                      </a:solid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Enhanced</a:t>
                      </a:r>
                      <a:endParaRPr lang="en-GB" sz="1200" dirty="0">
                        <a:solidFill>
                          <a:schemeClr val="bg1"/>
                        </a:solidFill>
                        <a:latin typeface="Karla" pitchFamily="2" charset="77"/>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pPr algn="ctr"/>
                      <a:r>
                        <a:rPr lang="en-GB" sz="1200" b="1" dirty="0">
                          <a:solidFill>
                            <a:schemeClr val="bg1"/>
                          </a:solidFill>
                          <a:latin typeface="Karla" pitchFamily="2" charset="77"/>
                        </a:rPr>
                        <a:t>Improvement %</a:t>
                      </a:r>
                      <a:endParaRPr lang="en-GB" sz="1200" dirty="0">
                        <a:solidFill>
                          <a:schemeClr val="bg1"/>
                        </a:solidFill>
                        <a:latin typeface="Karla" pitchFamily="2" charset="77"/>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3261698628"/>
                  </a:ext>
                </a:extLst>
              </a:tr>
              <a:tr h="356301">
                <a:tc>
                  <a:txBody>
                    <a:bodyPr/>
                    <a:lstStyle/>
                    <a:p>
                      <a:pPr algn="ctr"/>
                      <a:endParaRPr lang="en-ES" sz="1200" dirty="0">
                        <a:solidFill>
                          <a:schemeClr val="bg1"/>
                        </a:solidFill>
                        <a:latin typeface="Karla" pitchFamily="2" charset="77"/>
                      </a:endParaRP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a:noFill/>
                    </a:lnB>
                    <a:noFill/>
                  </a:tcPr>
                </a:tc>
                <a:tc gridSpan="3">
                  <a:txBody>
                    <a:bodyPr/>
                    <a:lstStyle/>
                    <a:p>
                      <a:pPr algn="ctr"/>
                      <a:r>
                        <a:rPr lang="en-GB" sz="1200" b="1" dirty="0">
                          <a:solidFill>
                            <a:srgbClr val="C00000"/>
                          </a:solidFill>
                          <a:latin typeface="Karla" pitchFamily="2" charset="77"/>
                        </a:rPr>
                        <a:t>In-sample</a:t>
                      </a:r>
                      <a:endParaRPr lang="en-GB" sz="1200" dirty="0">
                        <a:solidFill>
                          <a:srgbClr val="C00000"/>
                        </a:solidFill>
                        <a:latin typeface="Karla" pitchFamily="2" charset="77"/>
                      </a:endParaRPr>
                    </a:p>
                  </a:txBody>
                  <a:tcPr marL="62877" marR="62877" marT="31438" marB="31438" anchor="ctr">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hMerge="1">
                  <a:txBody>
                    <a:bodyPr/>
                    <a:lstStyle/>
                    <a:p>
                      <a:endParaRPr lang="en-ES" sz="1000">
                        <a:solidFill>
                          <a:schemeClr val="bg1"/>
                        </a:solidFill>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noFill/>
                  </a:tcPr>
                </a:tc>
                <a:tc hMerge="1">
                  <a:txBody>
                    <a:bodyPr/>
                    <a:lstStyle/>
                    <a:p>
                      <a:endParaRPr lang="en-ES" sz="1000" dirty="0">
                        <a:solidFill>
                          <a:schemeClr val="bg1"/>
                        </a:solidFill>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noFill/>
                  </a:tcPr>
                </a:tc>
                <a:tc gridSpan="3">
                  <a:txBody>
                    <a:bodyPr/>
                    <a:lstStyle/>
                    <a:p>
                      <a:pPr algn="ctr"/>
                      <a:r>
                        <a:rPr lang="en-GB" sz="1200" b="1" dirty="0">
                          <a:solidFill>
                            <a:srgbClr val="C00000"/>
                          </a:solidFill>
                          <a:latin typeface="Karla" pitchFamily="2" charset="77"/>
                        </a:rPr>
                        <a:t>Out-of-sample</a:t>
                      </a:r>
                      <a:endParaRPr lang="en-GB" sz="1200" dirty="0">
                        <a:solidFill>
                          <a:srgbClr val="C00000"/>
                        </a:solidFill>
                        <a:latin typeface="Karla" pitchFamily="2" charset="77"/>
                      </a:endParaRPr>
                    </a:p>
                  </a:txBody>
                  <a:tcPr marL="62877" marR="62877" marT="31438" marB="31438" anchor="ctr">
                    <a:lnL w="19050" cap="flat" cmpd="sng" algn="ctr">
                      <a:solidFill>
                        <a:srgbClr val="C00000"/>
                      </a:solid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hMerge="1">
                  <a:txBody>
                    <a:bodyPr/>
                    <a:lstStyle/>
                    <a:p>
                      <a:endParaRPr lang="en-ES" sz="1000">
                        <a:solidFill>
                          <a:schemeClr val="bg1"/>
                        </a:solidFill>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noFill/>
                  </a:tcPr>
                </a:tc>
                <a:tc hMerge="1">
                  <a:txBody>
                    <a:bodyPr/>
                    <a:lstStyle/>
                    <a:p>
                      <a:endParaRPr lang="en-ES" sz="1000" dirty="0">
                        <a:solidFill>
                          <a:schemeClr val="bg1"/>
                        </a:solidFill>
                      </a:endParaRP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noFill/>
                  </a:tcPr>
                </a:tc>
                <a:extLst>
                  <a:ext uri="{0D108BD9-81ED-4DB2-BD59-A6C34878D82A}">
                    <a16:rowId xmlns:a16="http://schemas.microsoft.com/office/drawing/2014/main" val="1320113012"/>
                  </a:ext>
                </a:extLst>
              </a:tr>
              <a:tr h="356301">
                <a:tc>
                  <a:txBody>
                    <a:bodyPr/>
                    <a:lstStyle/>
                    <a:p>
                      <a:pPr algn="ctr"/>
                      <a:r>
                        <a:rPr lang="en-GB" sz="1200" b="1" dirty="0">
                          <a:solidFill>
                            <a:schemeClr val="bg1"/>
                          </a:solidFill>
                          <a:latin typeface="Karla" pitchFamily="2" charset="77"/>
                        </a:rPr>
                        <a:t>Avg. N of alternatives</a:t>
                      </a: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a:noFill/>
                    </a:lnT>
                    <a:lnB>
                      <a:noFill/>
                    </a:lnB>
                    <a:solidFill>
                      <a:schemeClr val="bg2">
                        <a:lumMod val="20000"/>
                        <a:lumOff val="80000"/>
                      </a:schemeClr>
                    </a:solidFill>
                  </a:tcPr>
                </a:tc>
                <a:tc>
                  <a:txBody>
                    <a:bodyPr/>
                    <a:lstStyle/>
                    <a:p>
                      <a:pPr algn="ctr"/>
                      <a:r>
                        <a:rPr lang="en-ES" sz="1200">
                          <a:solidFill>
                            <a:schemeClr val="bg1"/>
                          </a:solidFill>
                          <a:latin typeface="Karla" pitchFamily="2" charset="77"/>
                        </a:rPr>
                        <a:t>1,465</a:t>
                      </a:r>
                    </a:p>
                  </a:txBody>
                  <a:tcPr marL="62877" marR="62877" marT="31438" marB="31438" anchor="ctr">
                    <a:lnL w="19050" cap="flat" cmpd="sng" algn="ctr">
                      <a:solidFill>
                        <a:srgbClr val="C00000"/>
                      </a:solid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pPr algn="ctr"/>
                      <a:r>
                        <a:rPr lang="en-ES" sz="1200" dirty="0">
                          <a:solidFill>
                            <a:schemeClr val="bg1"/>
                          </a:solidFill>
                          <a:latin typeface="Karla" pitchFamily="2" charset="77"/>
                        </a:rPr>
                        <a:t>1,242</a:t>
                      </a: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pPr algn="ctr"/>
                      <a:r>
                        <a:rPr lang="en-ES" sz="1200" dirty="0">
                          <a:solidFill>
                            <a:schemeClr val="bg1"/>
                          </a:solidFill>
                          <a:latin typeface="Karla" pitchFamily="2" charset="77"/>
                        </a:rPr>
                        <a:t>-</a:t>
                      </a:r>
                    </a:p>
                  </a:txBody>
                  <a:tcPr marL="62877" marR="62877" marT="31438" marB="31438" anchor="ctr">
                    <a:lnL>
                      <a:noFill/>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pPr algn="ctr"/>
                      <a:r>
                        <a:rPr lang="en-ES" sz="1200" dirty="0">
                          <a:solidFill>
                            <a:schemeClr val="bg1"/>
                          </a:solidFill>
                          <a:latin typeface="Karla" pitchFamily="2" charset="77"/>
                        </a:rPr>
                        <a:t>1,255</a:t>
                      </a:r>
                    </a:p>
                  </a:txBody>
                  <a:tcPr marL="62877" marR="62877" marT="31438" marB="31438" anchor="ctr">
                    <a:lnL w="19050" cap="flat" cmpd="sng" algn="ctr">
                      <a:solidFill>
                        <a:srgbClr val="C00000"/>
                      </a:solidFill>
                      <a:prstDash val="solid"/>
                      <a:round/>
                      <a:headEnd type="none" w="med" len="med"/>
                      <a:tailEnd type="none" w="med" len="med"/>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pPr algn="ctr"/>
                      <a:r>
                        <a:rPr lang="en-ES" sz="1200" dirty="0">
                          <a:solidFill>
                            <a:schemeClr val="bg1"/>
                          </a:solidFill>
                          <a:latin typeface="Karla" pitchFamily="2" charset="77"/>
                        </a:rPr>
                        <a:t>1,255</a:t>
                      </a: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tc>
                  <a:txBody>
                    <a:bodyPr/>
                    <a:lstStyle/>
                    <a:p>
                      <a:pPr algn="ctr"/>
                      <a:r>
                        <a:rPr lang="en-ES" sz="1200" dirty="0">
                          <a:solidFill>
                            <a:schemeClr val="bg1"/>
                          </a:solidFill>
                          <a:latin typeface="Karla" pitchFamily="2" charset="77"/>
                        </a:rPr>
                        <a:t>-</a:t>
                      </a:r>
                    </a:p>
                  </a:txBody>
                  <a:tcPr marL="62877" marR="62877" marT="31438" marB="31438" anchor="ctr">
                    <a:lnL>
                      <a:noFill/>
                    </a:lnL>
                    <a:lnR>
                      <a:noFill/>
                    </a:lnR>
                    <a:lnT w="19050" cap="flat" cmpd="sng" algn="ctr">
                      <a:solidFill>
                        <a:srgbClr val="C00000"/>
                      </a:solidFill>
                      <a:prstDash val="solid"/>
                      <a:round/>
                      <a:headEnd type="none" w="med" len="med"/>
                      <a:tailEnd type="none" w="med" len="med"/>
                    </a:lnT>
                    <a:lnB>
                      <a:noFill/>
                    </a:lnB>
                    <a:solidFill>
                      <a:schemeClr val="bg2">
                        <a:lumMod val="20000"/>
                        <a:lumOff val="80000"/>
                      </a:schemeClr>
                    </a:solidFill>
                  </a:tcPr>
                </a:tc>
                <a:extLst>
                  <a:ext uri="{0D108BD9-81ED-4DB2-BD59-A6C34878D82A}">
                    <a16:rowId xmlns:a16="http://schemas.microsoft.com/office/drawing/2014/main" val="2678370249"/>
                  </a:ext>
                </a:extLst>
              </a:tr>
              <a:tr h="356301">
                <a:tc>
                  <a:txBody>
                    <a:bodyPr/>
                    <a:lstStyle/>
                    <a:p>
                      <a:pPr algn="ctr"/>
                      <a:r>
                        <a:rPr lang="en-GB" sz="1200" b="1" dirty="0">
                          <a:solidFill>
                            <a:schemeClr val="bg1"/>
                          </a:solidFill>
                          <a:latin typeface="Karla" pitchFamily="2" charset="77"/>
                        </a:rPr>
                        <a:t>Top-1 accuracy</a:t>
                      </a: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a:solidFill>
                            <a:schemeClr val="bg1"/>
                          </a:solidFill>
                          <a:latin typeface="Karla" pitchFamily="2" charset="77"/>
                        </a:rPr>
                        <a:t>0.0740</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0.108</a:t>
                      </a:r>
                    </a:p>
                  </a:txBody>
                  <a:tcPr marL="62877" marR="62877" marT="31438" marB="31438" anchor="ctr">
                    <a:lnL>
                      <a:noFill/>
                    </a:lnL>
                    <a:lnR>
                      <a:noFill/>
                    </a:lnR>
                    <a:lnT>
                      <a:noFill/>
                    </a:lnT>
                    <a:lnB>
                      <a:noFill/>
                    </a:lnB>
                    <a:noFill/>
                  </a:tcPr>
                </a:tc>
                <a:tc>
                  <a:txBody>
                    <a:bodyPr/>
                    <a:lstStyle/>
                    <a:p>
                      <a:pPr algn="ctr"/>
                      <a:r>
                        <a:rPr lang="en-ES" sz="1200" b="1" dirty="0">
                          <a:solidFill>
                            <a:srgbClr val="C00000"/>
                          </a:solidFill>
                          <a:latin typeface="Karla" pitchFamily="2" charset="77"/>
                        </a:rPr>
                        <a:t>+45.9%</a:t>
                      </a:r>
                      <a:endParaRPr lang="en-ES" sz="1200" dirty="0">
                        <a:solidFill>
                          <a:srgbClr val="C00000"/>
                        </a:solidFill>
                        <a:latin typeface="Karla" pitchFamily="2" charset="77"/>
                      </a:endParaRPr>
                    </a:p>
                  </a:txBody>
                  <a:tcPr marL="62877" marR="62877" marT="31438" marB="31438" anchor="ctr">
                    <a:lnL>
                      <a:noFill/>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dirty="0">
                          <a:solidFill>
                            <a:schemeClr val="bg1"/>
                          </a:solidFill>
                          <a:latin typeface="Karla" pitchFamily="2" charset="77"/>
                        </a:rPr>
                        <a:t>0.0738</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0.0925</a:t>
                      </a:r>
                    </a:p>
                  </a:txBody>
                  <a:tcPr marL="62877" marR="62877" marT="31438" marB="31438" anchor="ctr">
                    <a:lnL>
                      <a:noFill/>
                    </a:lnL>
                    <a:lnR>
                      <a:noFill/>
                    </a:lnR>
                    <a:lnT>
                      <a:noFill/>
                    </a:lnT>
                    <a:lnB>
                      <a:noFill/>
                    </a:lnB>
                    <a:noFill/>
                  </a:tcPr>
                </a:tc>
                <a:tc>
                  <a:txBody>
                    <a:bodyPr/>
                    <a:lstStyle/>
                    <a:p>
                      <a:pPr algn="ctr"/>
                      <a:r>
                        <a:rPr lang="en-ES" sz="1200" b="1" dirty="0">
                          <a:solidFill>
                            <a:srgbClr val="C00000"/>
                          </a:solidFill>
                          <a:latin typeface="Karla" pitchFamily="2" charset="77"/>
                        </a:rPr>
                        <a:t>+25.4%</a:t>
                      </a:r>
                      <a:endParaRPr lang="en-ES" sz="1200" dirty="0">
                        <a:solidFill>
                          <a:srgbClr val="C00000"/>
                        </a:solidFill>
                        <a:latin typeface="Karla" pitchFamily="2" charset="77"/>
                      </a:endParaRPr>
                    </a:p>
                  </a:txBody>
                  <a:tcPr marL="62877" marR="62877" marT="31438" marB="31438" anchor="ctr">
                    <a:lnL>
                      <a:noFill/>
                    </a:lnL>
                    <a:lnR>
                      <a:noFill/>
                    </a:lnR>
                    <a:lnT>
                      <a:noFill/>
                    </a:lnT>
                    <a:lnB>
                      <a:noFill/>
                    </a:lnB>
                    <a:noFill/>
                  </a:tcPr>
                </a:tc>
                <a:extLst>
                  <a:ext uri="{0D108BD9-81ED-4DB2-BD59-A6C34878D82A}">
                    <a16:rowId xmlns:a16="http://schemas.microsoft.com/office/drawing/2014/main" val="2716142905"/>
                  </a:ext>
                </a:extLst>
              </a:tr>
              <a:tr h="356301">
                <a:tc>
                  <a:txBody>
                    <a:bodyPr/>
                    <a:lstStyle/>
                    <a:p>
                      <a:pPr algn="ctr"/>
                      <a:r>
                        <a:rPr lang="en-GB" sz="1200" b="1" dirty="0">
                          <a:solidFill>
                            <a:schemeClr val="bg1"/>
                          </a:solidFill>
                          <a:latin typeface="Karla" pitchFamily="2" charset="77"/>
                        </a:rPr>
                        <a:t>Top-5 accuracy</a:t>
                      </a: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a:solidFill>
                            <a:schemeClr val="bg1"/>
                          </a:solidFill>
                          <a:latin typeface="Karla" pitchFamily="2" charset="77"/>
                        </a:rPr>
                        <a:t>0.2275</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dirty="0">
                          <a:solidFill>
                            <a:schemeClr val="bg1"/>
                          </a:solidFill>
                          <a:latin typeface="Karla" pitchFamily="2" charset="77"/>
                        </a:rPr>
                        <a:t>0.238</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+4.6%</a:t>
                      </a:r>
                    </a:p>
                  </a:txBody>
                  <a:tcPr marL="62877" marR="62877" marT="31438" marB="31438" anchor="ctr">
                    <a:lnL>
                      <a:noFill/>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dirty="0">
                          <a:solidFill>
                            <a:schemeClr val="bg1"/>
                          </a:solidFill>
                          <a:latin typeface="Karla" pitchFamily="2" charset="77"/>
                        </a:rPr>
                        <a:t>0.2233</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dirty="0">
                          <a:solidFill>
                            <a:schemeClr val="bg1"/>
                          </a:solidFill>
                          <a:latin typeface="Karla" pitchFamily="2" charset="77"/>
                        </a:rPr>
                        <a:t>0.2375</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+6.4%</a:t>
                      </a:r>
                    </a:p>
                  </a:txBody>
                  <a:tcPr marL="62877" marR="62877" marT="31438" marB="31438" anchor="ctr">
                    <a:lnL>
                      <a:noFill/>
                    </a:lnL>
                    <a:lnR>
                      <a:noFill/>
                    </a:lnR>
                    <a:lnT>
                      <a:noFill/>
                    </a:lnT>
                    <a:lnB>
                      <a:noFill/>
                    </a:lnB>
                    <a:noFill/>
                  </a:tcPr>
                </a:tc>
                <a:extLst>
                  <a:ext uri="{0D108BD9-81ED-4DB2-BD59-A6C34878D82A}">
                    <a16:rowId xmlns:a16="http://schemas.microsoft.com/office/drawing/2014/main" val="409179638"/>
                  </a:ext>
                </a:extLst>
              </a:tr>
              <a:tr h="356301">
                <a:tc>
                  <a:txBody>
                    <a:bodyPr/>
                    <a:lstStyle/>
                    <a:p>
                      <a:pPr algn="ctr"/>
                      <a:r>
                        <a:rPr lang="en-GB" sz="1200" b="1" dirty="0">
                          <a:solidFill>
                            <a:schemeClr val="bg1"/>
                          </a:solidFill>
                          <a:latin typeface="Karla" pitchFamily="2" charset="77"/>
                        </a:rPr>
                        <a:t>Top-10 accuracy</a:t>
                      </a: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a:solidFill>
                            <a:schemeClr val="bg1"/>
                          </a:solidFill>
                          <a:latin typeface="Karla" pitchFamily="2" charset="77"/>
                        </a:rPr>
                        <a:t>0.320</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0.340</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+6.3%</a:t>
                      </a:r>
                    </a:p>
                  </a:txBody>
                  <a:tcPr marL="62877" marR="62877" marT="31438" marB="31438" anchor="ctr">
                    <a:lnL>
                      <a:noFill/>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dirty="0">
                          <a:solidFill>
                            <a:schemeClr val="bg1"/>
                          </a:solidFill>
                          <a:latin typeface="Karla" pitchFamily="2" charset="77"/>
                        </a:rPr>
                        <a:t>0.3125</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0.3405</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+9.0%</a:t>
                      </a:r>
                    </a:p>
                  </a:txBody>
                  <a:tcPr marL="62877" marR="62877" marT="31438" marB="31438" anchor="ctr">
                    <a:lnL>
                      <a:noFill/>
                    </a:lnL>
                    <a:lnR>
                      <a:noFill/>
                    </a:lnR>
                    <a:lnT>
                      <a:noFill/>
                    </a:lnT>
                    <a:lnB>
                      <a:noFill/>
                    </a:lnB>
                    <a:noFill/>
                  </a:tcPr>
                </a:tc>
                <a:extLst>
                  <a:ext uri="{0D108BD9-81ED-4DB2-BD59-A6C34878D82A}">
                    <a16:rowId xmlns:a16="http://schemas.microsoft.com/office/drawing/2014/main" val="3656860096"/>
                  </a:ext>
                </a:extLst>
              </a:tr>
              <a:tr h="356301">
                <a:tc>
                  <a:txBody>
                    <a:bodyPr/>
                    <a:lstStyle/>
                    <a:p>
                      <a:pPr algn="ctr"/>
                      <a:r>
                        <a:rPr lang="en-GB" sz="1200" b="1" dirty="0">
                          <a:solidFill>
                            <a:schemeClr val="bg1"/>
                          </a:solidFill>
                          <a:latin typeface="Karla" pitchFamily="2" charset="77"/>
                        </a:rPr>
                        <a:t>City-level accuracy</a:t>
                      </a:r>
                    </a:p>
                  </a:txBody>
                  <a:tcPr marL="62877" marR="62877" marT="31438" marB="31438" anchor="ctr">
                    <a:lnL w="19050" cap="flat" cmpd="sng" algn="ctr">
                      <a:noFill/>
                      <a:prstDash val="solid"/>
                      <a:round/>
                      <a:headEnd type="none" w="med" len="med"/>
                      <a:tailEnd type="none" w="med" len="med"/>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a:solidFill>
                            <a:schemeClr val="bg1"/>
                          </a:solidFill>
                          <a:latin typeface="Karla" pitchFamily="2" charset="77"/>
                        </a:rPr>
                        <a:t>0.2732</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0.3089</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+13.1%</a:t>
                      </a:r>
                    </a:p>
                  </a:txBody>
                  <a:tcPr marL="62877" marR="62877" marT="31438" marB="31438" anchor="ctr">
                    <a:lnL>
                      <a:noFill/>
                    </a:lnL>
                    <a:lnR w="19050" cap="flat" cmpd="sng" algn="ctr">
                      <a:solidFill>
                        <a:srgbClr val="C00000"/>
                      </a:solidFill>
                      <a:prstDash val="solid"/>
                      <a:round/>
                      <a:headEnd type="none" w="med" len="med"/>
                      <a:tailEnd type="none" w="med" len="med"/>
                    </a:lnR>
                    <a:lnT>
                      <a:noFill/>
                    </a:lnT>
                    <a:lnB>
                      <a:noFill/>
                    </a:lnB>
                    <a:noFill/>
                  </a:tcPr>
                </a:tc>
                <a:tc>
                  <a:txBody>
                    <a:bodyPr/>
                    <a:lstStyle/>
                    <a:p>
                      <a:pPr algn="ctr"/>
                      <a:r>
                        <a:rPr lang="en-ES" sz="1200" dirty="0">
                          <a:solidFill>
                            <a:schemeClr val="bg1"/>
                          </a:solidFill>
                          <a:latin typeface="Karla" pitchFamily="2" charset="77"/>
                        </a:rPr>
                        <a:t>0.2875</a:t>
                      </a:r>
                    </a:p>
                  </a:txBody>
                  <a:tcPr marL="62877" marR="62877" marT="31438" marB="31438" anchor="ctr">
                    <a:lnL w="19050" cap="flat" cmpd="sng" algn="ctr">
                      <a:solidFill>
                        <a:srgbClr val="C00000"/>
                      </a:solidFill>
                      <a:prstDash val="solid"/>
                      <a:round/>
                      <a:headEnd type="none" w="med" len="med"/>
                      <a:tailEnd type="none" w="med" len="med"/>
                    </a:lnL>
                    <a:lnR>
                      <a:noFill/>
                    </a:lnR>
                    <a:lnT>
                      <a:noFill/>
                    </a:lnT>
                    <a:lnB>
                      <a:noFill/>
                    </a:lnB>
                    <a:noFill/>
                  </a:tcPr>
                </a:tc>
                <a:tc>
                  <a:txBody>
                    <a:bodyPr/>
                    <a:lstStyle/>
                    <a:p>
                      <a:pPr algn="ctr"/>
                      <a:r>
                        <a:rPr lang="en-ES" sz="1200">
                          <a:solidFill>
                            <a:schemeClr val="bg1"/>
                          </a:solidFill>
                          <a:latin typeface="Karla" pitchFamily="2" charset="77"/>
                        </a:rPr>
                        <a:t>0.3010</a:t>
                      </a:r>
                    </a:p>
                  </a:txBody>
                  <a:tcPr marL="62877" marR="62877" marT="31438" marB="31438" anchor="ctr">
                    <a:lnL>
                      <a:noFill/>
                    </a:lnL>
                    <a:lnR>
                      <a:noFill/>
                    </a:lnR>
                    <a:lnT>
                      <a:noFill/>
                    </a:lnT>
                    <a:lnB>
                      <a:noFill/>
                    </a:lnB>
                    <a:noFill/>
                  </a:tcPr>
                </a:tc>
                <a:tc>
                  <a:txBody>
                    <a:bodyPr/>
                    <a:lstStyle/>
                    <a:p>
                      <a:pPr algn="ctr"/>
                      <a:r>
                        <a:rPr lang="en-ES" sz="1200" dirty="0">
                          <a:solidFill>
                            <a:srgbClr val="C00000"/>
                          </a:solidFill>
                          <a:latin typeface="Karla" pitchFamily="2" charset="77"/>
                        </a:rPr>
                        <a:t>+4.7%</a:t>
                      </a:r>
                    </a:p>
                  </a:txBody>
                  <a:tcPr marL="62877" marR="62877" marT="31438" marB="31438" anchor="ctr">
                    <a:lnL>
                      <a:noFill/>
                    </a:lnL>
                    <a:lnR>
                      <a:noFill/>
                    </a:lnR>
                    <a:lnT>
                      <a:noFill/>
                    </a:lnT>
                    <a:lnB>
                      <a:noFill/>
                    </a:lnB>
                    <a:noFill/>
                  </a:tcPr>
                </a:tc>
                <a:extLst>
                  <a:ext uri="{0D108BD9-81ED-4DB2-BD59-A6C34878D82A}">
                    <a16:rowId xmlns:a16="http://schemas.microsoft.com/office/drawing/2014/main" val="141104794"/>
                  </a:ext>
                </a:extLst>
              </a:tr>
            </a:tbl>
          </a:graphicData>
        </a:graphic>
      </p:graphicFrame>
      <p:sp>
        <p:nvSpPr>
          <p:cNvPr id="5" name="TextBox 4">
            <a:extLst>
              <a:ext uri="{FF2B5EF4-FFF2-40B4-BE49-F238E27FC236}">
                <a16:creationId xmlns:a16="http://schemas.microsoft.com/office/drawing/2014/main" id="{C8BDE3CE-DAE2-EBFA-167E-6963A22E1689}"/>
              </a:ext>
            </a:extLst>
          </p:cNvPr>
          <p:cNvSpPr txBox="1"/>
          <p:nvPr/>
        </p:nvSpPr>
        <p:spPr>
          <a:xfrm>
            <a:off x="440713" y="360730"/>
            <a:ext cx="3504985" cy="523220"/>
          </a:xfrm>
          <a:prstGeom prst="rect">
            <a:avLst/>
          </a:prstGeom>
          <a:noFill/>
        </p:spPr>
        <p:txBody>
          <a:bodyPr wrap="square">
            <a:spAutoFit/>
          </a:bodyPr>
          <a:lstStyle/>
          <a:p>
            <a:r>
              <a:rPr lang="en-GB" sz="2800" b="1" i="0" u="none" strike="noStrike" dirty="0">
                <a:solidFill>
                  <a:srgbClr val="181818"/>
                </a:solidFill>
                <a:effectLst/>
                <a:latin typeface="Neue Haas Grotesk Text Pro" panose="020B0504020202020204" pitchFamily="34" charset="77"/>
              </a:rPr>
              <a:t>Accuracy Metrics</a:t>
            </a:r>
            <a:endParaRPr lang="en-ES" sz="2800" dirty="0">
              <a:latin typeface="Neue Haas Grotesk Text Pro" panose="020B0504020202020204" pitchFamily="34" charset="77"/>
            </a:endParaRPr>
          </a:p>
        </p:txBody>
      </p:sp>
    </p:spTree>
    <p:extLst>
      <p:ext uri="{BB962C8B-B14F-4D97-AF65-F5344CB8AC3E}">
        <p14:creationId xmlns:p14="http://schemas.microsoft.com/office/powerpoint/2010/main" val="2044255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4C07-5083-5CC9-A666-9BAD9D88C101}"/>
              </a:ext>
            </a:extLst>
          </p:cNvPr>
          <p:cNvSpPr>
            <a:spLocks noGrp="1"/>
          </p:cNvSpPr>
          <p:nvPr>
            <p:ph type="title"/>
          </p:nvPr>
        </p:nvSpPr>
        <p:spPr>
          <a:xfrm>
            <a:off x="719999" y="700939"/>
            <a:ext cx="7704000" cy="572700"/>
          </a:xfrm>
        </p:spPr>
        <p:txBody>
          <a:bodyPr wrap="square" anchor="ctr">
            <a:normAutofit/>
          </a:bodyPr>
          <a:lstStyle/>
          <a:p>
            <a:pPr>
              <a:lnSpc>
                <a:spcPct val="90000"/>
              </a:lnSpc>
            </a:pPr>
            <a:r>
              <a:rPr lang="en-US" sz="2400" b="1" dirty="0">
                <a:latin typeface="Neue Haas Grotesk Text Pro" panose="020B0504020202020204" pitchFamily="34" charset="77"/>
              </a:rPr>
              <a:t>Distribution of Predicted travel time</a:t>
            </a:r>
            <a:endParaRPr lang="en-CA" sz="2400" b="1" dirty="0">
              <a:latin typeface="Neue Haas Grotesk Text Pro" panose="020B0504020202020204" pitchFamily="34" charset="77"/>
            </a:endParaRPr>
          </a:p>
        </p:txBody>
      </p:sp>
      <p:pic>
        <p:nvPicPr>
          <p:cNvPr id="7" name="Picture 6" descr="A graph of different colored bars&#10;&#10;Description automatically generated with medium confidence">
            <a:extLst>
              <a:ext uri="{FF2B5EF4-FFF2-40B4-BE49-F238E27FC236}">
                <a16:creationId xmlns:a16="http://schemas.microsoft.com/office/drawing/2014/main" id="{18E655A1-4778-3A29-650B-048678C42D9B}"/>
              </a:ext>
            </a:extLst>
          </p:cNvPr>
          <p:cNvPicPr>
            <a:picLocks noChangeAspect="1"/>
          </p:cNvPicPr>
          <p:nvPr/>
        </p:nvPicPr>
        <p:blipFill>
          <a:blip r:embed="rId3"/>
          <a:stretch>
            <a:fillRect/>
          </a:stretch>
        </p:blipFill>
        <p:spPr>
          <a:xfrm>
            <a:off x="233373" y="1387456"/>
            <a:ext cx="8677253" cy="3216044"/>
          </a:xfrm>
          <a:prstGeom prst="rect">
            <a:avLst/>
          </a:prstGeom>
        </p:spPr>
      </p:pic>
    </p:spTree>
    <p:extLst>
      <p:ext uri="{BB962C8B-B14F-4D97-AF65-F5344CB8AC3E}">
        <p14:creationId xmlns:p14="http://schemas.microsoft.com/office/powerpoint/2010/main" val="1742661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4C07-5083-5CC9-A666-9BAD9D88C101}"/>
              </a:ext>
            </a:extLst>
          </p:cNvPr>
          <p:cNvSpPr>
            <a:spLocks noGrp="1"/>
          </p:cNvSpPr>
          <p:nvPr>
            <p:ph type="title"/>
          </p:nvPr>
        </p:nvSpPr>
        <p:spPr>
          <a:xfrm>
            <a:off x="719999" y="615540"/>
            <a:ext cx="7704000" cy="572700"/>
          </a:xfrm>
        </p:spPr>
        <p:txBody>
          <a:bodyPr wrap="square" anchor="ctr">
            <a:normAutofit/>
          </a:bodyPr>
          <a:lstStyle/>
          <a:p>
            <a:pPr>
              <a:lnSpc>
                <a:spcPct val="90000"/>
              </a:lnSpc>
            </a:pPr>
            <a:r>
              <a:rPr lang="en-ES" sz="2400" b="1" dirty="0">
                <a:latin typeface="Neue Haas Grotesk Text Pro" panose="020B0504020202020204" pitchFamily="34" charset="77"/>
              </a:rPr>
              <a:t>Average Predicted Probabalities - </a:t>
            </a:r>
            <a:r>
              <a:rPr lang="en-GB" sz="2400" b="1" dirty="0" err="1">
                <a:latin typeface="Neue Haas Grotesk Text Pro" panose="020B0504020202020204" pitchFamily="34" charset="77"/>
              </a:rPr>
              <a:t>Overijssel</a:t>
            </a:r>
            <a:r>
              <a:rPr lang="en-GB" sz="2400" b="1" dirty="0">
                <a:latin typeface="Neue Haas Grotesk Text Pro" panose="020B0504020202020204" pitchFamily="34" charset="77"/>
              </a:rPr>
              <a:t> </a:t>
            </a:r>
            <a:endParaRPr lang="en-CA" sz="2400" b="1" dirty="0">
              <a:latin typeface="Neue Haas Grotesk Text Pro" panose="020B0504020202020204" pitchFamily="34" charset="77"/>
            </a:endParaRPr>
          </a:p>
        </p:txBody>
      </p:sp>
      <p:pic>
        <p:nvPicPr>
          <p:cNvPr id="3" name="Picture 2" descr="A map of different states&#10;&#10;Description automatically generated with medium confidence">
            <a:extLst>
              <a:ext uri="{FF2B5EF4-FFF2-40B4-BE49-F238E27FC236}">
                <a16:creationId xmlns:a16="http://schemas.microsoft.com/office/drawing/2014/main" id="{EF0D015B-ED3F-2FB5-D81F-0D8166182C80}"/>
              </a:ext>
            </a:extLst>
          </p:cNvPr>
          <p:cNvPicPr>
            <a:picLocks noChangeAspect="1"/>
          </p:cNvPicPr>
          <p:nvPr/>
        </p:nvPicPr>
        <p:blipFill rotWithShape="1">
          <a:blip r:embed="rId3"/>
          <a:srcRect t="6438"/>
          <a:stretch/>
        </p:blipFill>
        <p:spPr>
          <a:xfrm>
            <a:off x="889000" y="1306992"/>
            <a:ext cx="7366000" cy="3566492"/>
          </a:xfrm>
          <a:prstGeom prst="rect">
            <a:avLst/>
          </a:prstGeom>
        </p:spPr>
      </p:pic>
      <p:sp>
        <p:nvSpPr>
          <p:cNvPr id="5" name="TextBox 4">
            <a:extLst>
              <a:ext uri="{FF2B5EF4-FFF2-40B4-BE49-F238E27FC236}">
                <a16:creationId xmlns:a16="http://schemas.microsoft.com/office/drawing/2014/main" id="{6AD6812B-C7DC-F4FF-2C90-056F02B3CA83}"/>
              </a:ext>
            </a:extLst>
          </p:cNvPr>
          <p:cNvSpPr txBox="1"/>
          <p:nvPr/>
        </p:nvSpPr>
        <p:spPr>
          <a:xfrm>
            <a:off x="2285999" y="1472858"/>
            <a:ext cx="4572000" cy="307777"/>
          </a:xfrm>
          <a:prstGeom prst="rect">
            <a:avLst/>
          </a:prstGeom>
          <a:noFill/>
        </p:spPr>
        <p:txBody>
          <a:bodyPr wrap="square">
            <a:spAutoFit/>
          </a:bodyPr>
          <a:lstStyle/>
          <a:p>
            <a:r>
              <a:rPr lang="en-US" sz="1400" dirty="0">
                <a:latin typeface="Karla" pitchFamily="2" charset="77"/>
              </a:rPr>
              <a:t>Base Model</a:t>
            </a:r>
            <a:endParaRPr lang="en-ES" dirty="0">
              <a:latin typeface="Karla" pitchFamily="2" charset="77"/>
            </a:endParaRPr>
          </a:p>
        </p:txBody>
      </p:sp>
      <p:sp>
        <p:nvSpPr>
          <p:cNvPr id="6" name="TextBox 5">
            <a:extLst>
              <a:ext uri="{FF2B5EF4-FFF2-40B4-BE49-F238E27FC236}">
                <a16:creationId xmlns:a16="http://schemas.microsoft.com/office/drawing/2014/main" id="{D33470EB-FCAF-5814-09E3-573671965EAA}"/>
              </a:ext>
            </a:extLst>
          </p:cNvPr>
          <p:cNvSpPr txBox="1"/>
          <p:nvPr/>
        </p:nvSpPr>
        <p:spPr>
          <a:xfrm>
            <a:off x="6448213" y="1472858"/>
            <a:ext cx="4572000" cy="307777"/>
          </a:xfrm>
          <a:prstGeom prst="rect">
            <a:avLst/>
          </a:prstGeom>
          <a:noFill/>
        </p:spPr>
        <p:txBody>
          <a:bodyPr wrap="square">
            <a:spAutoFit/>
          </a:bodyPr>
          <a:lstStyle/>
          <a:p>
            <a:r>
              <a:rPr lang="en-US" sz="1400" dirty="0">
                <a:latin typeface="Karla" pitchFamily="2" charset="77"/>
              </a:rPr>
              <a:t>Extended Model</a:t>
            </a:r>
            <a:endParaRPr lang="en-ES" dirty="0">
              <a:latin typeface="Karla" pitchFamily="2" charset="77"/>
            </a:endParaRPr>
          </a:p>
        </p:txBody>
      </p:sp>
    </p:spTree>
    <p:extLst>
      <p:ext uri="{BB962C8B-B14F-4D97-AF65-F5344CB8AC3E}">
        <p14:creationId xmlns:p14="http://schemas.microsoft.com/office/powerpoint/2010/main" val="785519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AEC5169-95E1-9DFE-23D1-3918C3640F95}"/>
            </a:ext>
          </a:extLst>
        </p:cNvPr>
        <p:cNvGrpSpPr/>
        <p:nvPr/>
      </p:nvGrpSpPr>
      <p:grpSpPr>
        <a:xfrm>
          <a:off x="0" y="0"/>
          <a:ext cx="0" cy="0"/>
          <a:chOff x="0" y="0"/>
          <a:chExt cx="0" cy="0"/>
        </a:xfrm>
      </p:grpSpPr>
      <p:sp>
        <p:nvSpPr>
          <p:cNvPr id="233" name="Google Shape;233;p42">
            <a:extLst>
              <a:ext uri="{FF2B5EF4-FFF2-40B4-BE49-F238E27FC236}">
                <a16:creationId xmlns:a16="http://schemas.microsoft.com/office/drawing/2014/main" id="{B2825B21-A412-C8C8-CBB5-5FAD14CA2AB5}"/>
              </a:ext>
            </a:extLst>
          </p:cNvPr>
          <p:cNvSpPr/>
          <p:nvPr/>
        </p:nvSpPr>
        <p:spPr>
          <a:xfrm flipH="1">
            <a:off x="4571975" y="2490875"/>
            <a:ext cx="4572000" cy="1302900"/>
          </a:xfrm>
          <a:prstGeom prst="rect">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Neue Haas Grotesk Text Pro" panose="020B0504020202020204" pitchFamily="34" charset="77"/>
            </a:endParaRPr>
          </a:p>
        </p:txBody>
      </p:sp>
      <p:sp>
        <p:nvSpPr>
          <p:cNvPr id="234" name="Google Shape;234;p42">
            <a:extLst>
              <a:ext uri="{FF2B5EF4-FFF2-40B4-BE49-F238E27FC236}">
                <a16:creationId xmlns:a16="http://schemas.microsoft.com/office/drawing/2014/main" id="{38291A11-28E1-2789-81E6-5313694E1995}"/>
              </a:ext>
            </a:extLst>
          </p:cNvPr>
          <p:cNvSpPr txBox="1">
            <a:spLocks noGrp="1"/>
          </p:cNvSpPr>
          <p:nvPr>
            <p:ph type="title"/>
          </p:nvPr>
        </p:nvSpPr>
        <p:spPr>
          <a:xfrm>
            <a:off x="5231757" y="2596475"/>
            <a:ext cx="3553428"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Neue Haas Grotesk Text Pro" panose="020B0504020202020204" pitchFamily="34" charset="77"/>
              </a:rPr>
              <a:t>Discussion</a:t>
            </a:r>
            <a:endParaRPr b="1" dirty="0">
              <a:solidFill>
                <a:schemeClr val="tx1"/>
              </a:solidFill>
              <a:latin typeface="Neue Haas Grotesk Text Pro" panose="020B0504020202020204" pitchFamily="34" charset="77"/>
            </a:endParaRPr>
          </a:p>
        </p:txBody>
      </p:sp>
      <p:sp>
        <p:nvSpPr>
          <p:cNvPr id="235" name="Google Shape;235;p42">
            <a:extLst>
              <a:ext uri="{FF2B5EF4-FFF2-40B4-BE49-F238E27FC236}">
                <a16:creationId xmlns:a16="http://schemas.microsoft.com/office/drawing/2014/main" id="{68BEE769-43DE-7F60-6EC3-2C4378B15FF2}"/>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r>
              <a:rPr lang="en-US" b="1" dirty="0">
                <a:latin typeface="Neue Haas Grotesk Text Pro" panose="020B0504020202020204" pitchFamily="34" charset="77"/>
              </a:rPr>
              <a:t>Limitations and Future directions</a:t>
            </a:r>
            <a:endParaRPr dirty="0">
              <a:latin typeface="Neue Haas Grotesk Text Pro" panose="020B0504020202020204" pitchFamily="34" charset="77"/>
            </a:endParaRPr>
          </a:p>
        </p:txBody>
      </p:sp>
      <p:sp>
        <p:nvSpPr>
          <p:cNvPr id="236" name="Google Shape;236;p42">
            <a:extLst>
              <a:ext uri="{FF2B5EF4-FFF2-40B4-BE49-F238E27FC236}">
                <a16:creationId xmlns:a16="http://schemas.microsoft.com/office/drawing/2014/main" id="{2D00B83F-76EA-AC44-6EB1-56071BE9E451}"/>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latin typeface="Neue Haas Grotesk Text Pro" panose="020B0504020202020204" pitchFamily="34" charset="77"/>
              </a:rPr>
              <a:t>05.</a:t>
            </a:r>
            <a:endParaRPr dirty="0">
              <a:solidFill>
                <a:schemeClr val="tx1"/>
              </a:solidFill>
              <a:latin typeface="Neue Haas Grotesk Text Pro" panose="020B0504020202020204" pitchFamily="34" charset="77"/>
            </a:endParaRPr>
          </a:p>
        </p:txBody>
      </p:sp>
    </p:spTree>
    <p:extLst>
      <p:ext uri="{BB962C8B-B14F-4D97-AF65-F5344CB8AC3E}">
        <p14:creationId xmlns:p14="http://schemas.microsoft.com/office/powerpoint/2010/main" val="876215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050F40-D619-2C99-1D2C-BBE4A476D36D}"/>
              </a:ext>
            </a:extLst>
          </p:cNvPr>
          <p:cNvSpPr txBox="1">
            <a:spLocks/>
          </p:cNvSpPr>
          <p:nvPr/>
        </p:nvSpPr>
        <p:spPr>
          <a:xfrm>
            <a:off x="425375" y="341613"/>
            <a:ext cx="3521100" cy="76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Epilogue"/>
              <a:buNone/>
              <a:defRPr sz="3500" b="0" i="0" u="none" strike="noStrike" cap="none">
                <a:solidFill>
                  <a:schemeClr val="lt1"/>
                </a:solidFill>
                <a:latin typeface="Epilogue"/>
                <a:ea typeface="Epilogue"/>
                <a:cs typeface="Epilogue"/>
                <a:sym typeface="Epilogue"/>
              </a:defRPr>
            </a:lvl1pPr>
            <a:lvl2pPr marR="0" lvl="1"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3600"/>
              <a:buFont typeface="Arial"/>
              <a:buNone/>
              <a:defRPr sz="3600" b="0" i="0" u="none" strike="noStrike" cap="none">
                <a:solidFill>
                  <a:schemeClr val="lt2"/>
                </a:solidFill>
                <a:latin typeface="Arial"/>
                <a:ea typeface="Arial"/>
                <a:cs typeface="Arial"/>
                <a:sym typeface="Arial"/>
              </a:defRPr>
            </a:lvl9pPr>
          </a:lstStyle>
          <a:p>
            <a:pPr algn="l"/>
            <a:r>
              <a:rPr lang="en-US" sz="2800" b="1" dirty="0">
                <a:latin typeface="Neue Haas Grotesk Text Pro" panose="020B0504020202020204" pitchFamily="34" charset="77"/>
              </a:rPr>
              <a:t>Study Limitations</a:t>
            </a:r>
            <a:endParaRPr lang="en-CA" sz="2800" b="1" dirty="0">
              <a:latin typeface="Neue Haas Grotesk Text Pro" panose="020B0504020202020204" pitchFamily="34" charset="77"/>
            </a:endParaRPr>
          </a:p>
        </p:txBody>
      </p:sp>
      <p:sp>
        <p:nvSpPr>
          <p:cNvPr id="8" name="TextBox 7">
            <a:extLst>
              <a:ext uri="{FF2B5EF4-FFF2-40B4-BE49-F238E27FC236}">
                <a16:creationId xmlns:a16="http://schemas.microsoft.com/office/drawing/2014/main" id="{D99DA156-5E50-B1D2-FE25-2ECFAA6F1142}"/>
              </a:ext>
            </a:extLst>
          </p:cNvPr>
          <p:cNvSpPr txBox="1"/>
          <p:nvPr/>
        </p:nvSpPr>
        <p:spPr>
          <a:xfrm>
            <a:off x="425375" y="1339059"/>
            <a:ext cx="7042484" cy="2970044"/>
          </a:xfrm>
          <a:prstGeom prst="rect">
            <a:avLst/>
          </a:prstGeom>
          <a:noFill/>
        </p:spPr>
        <p:txBody>
          <a:bodyPr wrap="square" rtlCol="0">
            <a:spAutoFit/>
          </a:bodyPr>
          <a:lstStyle/>
          <a:p>
            <a:r>
              <a:rPr lang="en-GB" sz="1700" b="1" dirty="0">
                <a:solidFill>
                  <a:srgbClr val="C00000"/>
                </a:solidFill>
                <a:latin typeface="Karla" pitchFamily="2" charset="77"/>
              </a:rPr>
              <a:t>Spatial Units</a:t>
            </a:r>
            <a:endParaRPr lang="en-GB" sz="1700" dirty="0">
              <a:solidFill>
                <a:srgbClr val="C00000"/>
              </a:solidFill>
              <a:latin typeface="Karla" pitchFamily="2" charset="77"/>
            </a:endParaRPr>
          </a:p>
          <a:p>
            <a:r>
              <a:rPr lang="en-GB" sz="1700" dirty="0">
                <a:latin typeface="Karla" pitchFamily="2" charset="77"/>
              </a:rPr>
              <a:t>PC4 zones may </a:t>
            </a:r>
            <a:r>
              <a:rPr lang="en-GB" sz="1700" b="1" dirty="0">
                <a:latin typeface="Karla" pitchFamily="2" charset="77"/>
              </a:rPr>
              <a:t>misalign with functional travel patterns</a:t>
            </a:r>
          </a:p>
          <a:p>
            <a:endParaRPr lang="en-GB" sz="1700" dirty="0">
              <a:solidFill>
                <a:schemeClr val="bg1"/>
              </a:solidFill>
              <a:latin typeface="Karla" pitchFamily="2" charset="77"/>
            </a:endParaRPr>
          </a:p>
          <a:p>
            <a:r>
              <a:rPr lang="en-GB" sz="1700" b="1" dirty="0">
                <a:solidFill>
                  <a:srgbClr val="C00000"/>
                </a:solidFill>
                <a:latin typeface="Karla" pitchFamily="2" charset="77"/>
              </a:rPr>
              <a:t>Sector Representation</a:t>
            </a:r>
            <a:endParaRPr lang="en-GB" sz="1700" dirty="0">
              <a:solidFill>
                <a:srgbClr val="C00000"/>
              </a:solidFill>
              <a:latin typeface="Karla" pitchFamily="2" charset="77"/>
            </a:endParaRPr>
          </a:p>
          <a:p>
            <a:pPr>
              <a:buFont typeface="Arial" panose="020B0604020202020204" pitchFamily="34" charset="0"/>
              <a:buChar char="•"/>
            </a:pPr>
            <a:r>
              <a:rPr lang="en-GB" sz="1700" dirty="0">
                <a:latin typeface="Karla" pitchFamily="2" charset="77"/>
              </a:rPr>
              <a:t> Unbalanced distribution of data across work sectors</a:t>
            </a:r>
          </a:p>
          <a:p>
            <a:pPr>
              <a:buFont typeface="Arial" panose="020B0604020202020204" pitchFamily="34" charset="0"/>
              <a:buChar char="•"/>
            </a:pPr>
            <a:r>
              <a:rPr lang="en-GB" sz="1700" dirty="0">
                <a:latin typeface="Karla" pitchFamily="2" charset="77"/>
              </a:rPr>
              <a:t> Hidden heterogeneity within broad sectors</a:t>
            </a:r>
          </a:p>
          <a:p>
            <a:pPr>
              <a:buFont typeface="Arial" panose="020B0604020202020204" pitchFamily="34" charset="0"/>
              <a:buChar char="•"/>
            </a:pPr>
            <a:endParaRPr lang="en-GB" sz="1700" dirty="0">
              <a:latin typeface="Karla" pitchFamily="2" charset="77"/>
            </a:endParaRPr>
          </a:p>
          <a:p>
            <a:r>
              <a:rPr lang="en-GB" sz="1700" b="1" dirty="0">
                <a:solidFill>
                  <a:srgbClr val="C00000"/>
                </a:solidFill>
                <a:latin typeface="Karla" pitchFamily="2" charset="77"/>
              </a:rPr>
              <a:t>Choice Set Size</a:t>
            </a:r>
            <a:endParaRPr lang="en-GB" sz="1700" dirty="0">
              <a:solidFill>
                <a:srgbClr val="C00000"/>
              </a:solidFill>
              <a:latin typeface="Karla" pitchFamily="2" charset="77"/>
            </a:endParaRPr>
          </a:p>
          <a:p>
            <a:pPr>
              <a:buFont typeface="Arial" panose="020B0604020202020204" pitchFamily="34" charset="0"/>
              <a:buChar char="•"/>
            </a:pPr>
            <a:r>
              <a:rPr lang="en-GB" sz="1700" b="1" dirty="0">
                <a:latin typeface="Karla" pitchFamily="2" charset="77"/>
              </a:rPr>
              <a:t> Too many alternatives!</a:t>
            </a:r>
            <a:r>
              <a:rPr lang="en-GB" sz="1700" dirty="0">
                <a:latin typeface="Karla" pitchFamily="2" charset="77"/>
              </a:rPr>
              <a:t>        Unrealistic &amp; computationally heavy</a:t>
            </a:r>
          </a:p>
          <a:p>
            <a:pPr>
              <a:buFont typeface="Arial" panose="020B0604020202020204" pitchFamily="34" charset="0"/>
              <a:buChar char="•"/>
            </a:pPr>
            <a:r>
              <a:rPr lang="en-GB" sz="1700" dirty="0">
                <a:latin typeface="Karla" pitchFamily="2" charset="77"/>
              </a:rPr>
              <a:t> Needs systematic </a:t>
            </a:r>
            <a:r>
              <a:rPr lang="en-GB" sz="1700" b="1" dirty="0">
                <a:latin typeface="Karla" pitchFamily="2" charset="77"/>
              </a:rPr>
              <a:t>choice set reduction</a:t>
            </a:r>
            <a:r>
              <a:rPr lang="en-GB" sz="1700" dirty="0">
                <a:latin typeface="Karla" pitchFamily="2" charset="77"/>
              </a:rPr>
              <a:t> for feasibility</a:t>
            </a:r>
          </a:p>
          <a:p>
            <a:endParaRPr lang="en-ES" sz="1700" dirty="0">
              <a:latin typeface="Karla" pitchFamily="2" charset="77"/>
            </a:endParaRPr>
          </a:p>
        </p:txBody>
      </p:sp>
      <p:grpSp>
        <p:nvGrpSpPr>
          <p:cNvPr id="9" name="Google Shape;881;p76">
            <a:extLst>
              <a:ext uri="{FF2B5EF4-FFF2-40B4-BE49-F238E27FC236}">
                <a16:creationId xmlns:a16="http://schemas.microsoft.com/office/drawing/2014/main" id="{A533998E-7ABF-BD73-9ED2-FDF79C8BF21A}"/>
              </a:ext>
            </a:extLst>
          </p:cNvPr>
          <p:cNvGrpSpPr/>
          <p:nvPr/>
        </p:nvGrpSpPr>
        <p:grpSpPr>
          <a:xfrm>
            <a:off x="3087607" y="3495629"/>
            <a:ext cx="259297" cy="184083"/>
            <a:chOff x="4768325" y="2163475"/>
            <a:chExt cx="59700" cy="46725"/>
          </a:xfrm>
        </p:grpSpPr>
        <p:sp>
          <p:nvSpPr>
            <p:cNvPr id="10" name="Google Shape;882;p76">
              <a:extLst>
                <a:ext uri="{FF2B5EF4-FFF2-40B4-BE49-F238E27FC236}">
                  <a16:creationId xmlns:a16="http://schemas.microsoft.com/office/drawing/2014/main" id="{20F07522-318E-56C5-DA7C-8787B3D1311A}"/>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sp>
          <p:nvSpPr>
            <p:cNvPr id="11" name="Google Shape;883;p76">
              <a:extLst>
                <a:ext uri="{FF2B5EF4-FFF2-40B4-BE49-F238E27FC236}">
                  <a16:creationId xmlns:a16="http://schemas.microsoft.com/office/drawing/2014/main" id="{ACC77DF7-D70D-2AD6-AAAB-BF270EA69DEA}"/>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grpSp>
    </p:spTree>
    <p:extLst>
      <p:ext uri="{BB962C8B-B14F-4D97-AF65-F5344CB8AC3E}">
        <p14:creationId xmlns:p14="http://schemas.microsoft.com/office/powerpoint/2010/main" val="229069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F5E8-24C6-93AA-51C1-34397BB45250}"/>
              </a:ext>
            </a:extLst>
          </p:cNvPr>
          <p:cNvSpPr>
            <a:spLocks noGrp="1"/>
          </p:cNvSpPr>
          <p:nvPr>
            <p:ph type="title"/>
          </p:nvPr>
        </p:nvSpPr>
        <p:spPr>
          <a:xfrm>
            <a:off x="425375" y="344513"/>
            <a:ext cx="3521100" cy="769800"/>
          </a:xfrm>
        </p:spPr>
        <p:txBody>
          <a:bodyPr/>
          <a:lstStyle/>
          <a:p>
            <a:pPr algn="l"/>
            <a:r>
              <a:rPr lang="en-US" sz="2800" b="1" dirty="0">
                <a:latin typeface="Neue Haas Grotesk Text Pro" panose="020B0504020202020204" pitchFamily="34" charset="77"/>
              </a:rPr>
              <a:t>Methodological</a:t>
            </a:r>
            <a:br>
              <a:rPr lang="en-US" sz="2800" b="1" dirty="0">
                <a:latin typeface="Neue Haas Grotesk Text Pro" panose="020B0504020202020204" pitchFamily="34" charset="77"/>
              </a:rPr>
            </a:br>
            <a:r>
              <a:rPr lang="en-US" sz="2800" b="1" dirty="0">
                <a:latin typeface="Neue Haas Grotesk Text Pro" panose="020B0504020202020204" pitchFamily="34" charset="77"/>
              </a:rPr>
              <a:t>Limitations</a:t>
            </a:r>
            <a:endParaRPr lang="en-CA" sz="2800" b="1" dirty="0">
              <a:latin typeface="Neue Haas Grotesk Text Pro" panose="020B0504020202020204" pitchFamily="34" charset="77"/>
            </a:endParaRPr>
          </a:p>
        </p:txBody>
      </p:sp>
      <p:sp>
        <p:nvSpPr>
          <p:cNvPr id="3" name="Subtitle 2">
            <a:extLst>
              <a:ext uri="{FF2B5EF4-FFF2-40B4-BE49-F238E27FC236}">
                <a16:creationId xmlns:a16="http://schemas.microsoft.com/office/drawing/2014/main" id="{EBB15E83-D70E-0470-41F9-72B50E2C8EED}"/>
              </a:ext>
            </a:extLst>
          </p:cNvPr>
          <p:cNvSpPr>
            <a:spLocks noGrp="1"/>
          </p:cNvSpPr>
          <p:nvPr>
            <p:ph type="subTitle" idx="1"/>
          </p:nvPr>
        </p:nvSpPr>
        <p:spPr>
          <a:xfrm>
            <a:off x="344295" y="1769714"/>
            <a:ext cx="4713785" cy="513664"/>
          </a:xfrm>
        </p:spPr>
        <p:txBody>
          <a:bodyPr>
            <a:noAutofit/>
          </a:bodyPr>
          <a:lstStyle/>
          <a:p>
            <a:pPr algn="l"/>
            <a:r>
              <a:rPr lang="en-CA" sz="2500" b="1" dirty="0">
                <a:latin typeface="Karla" pitchFamily="2" charset="77"/>
              </a:rPr>
              <a:t>Independence of Irrelevant </a:t>
            </a:r>
          </a:p>
          <a:p>
            <a:pPr algn="l"/>
            <a:r>
              <a:rPr lang="en-CA" sz="2500" b="1" dirty="0">
                <a:latin typeface="Karla" pitchFamily="2" charset="77"/>
              </a:rPr>
              <a:t>Alternatives</a:t>
            </a:r>
          </a:p>
        </p:txBody>
      </p:sp>
      <p:sp>
        <p:nvSpPr>
          <p:cNvPr id="6" name="TextBox 5">
            <a:extLst>
              <a:ext uri="{FF2B5EF4-FFF2-40B4-BE49-F238E27FC236}">
                <a16:creationId xmlns:a16="http://schemas.microsoft.com/office/drawing/2014/main" id="{12BAA267-01BF-E984-969C-7031FBE186DA}"/>
              </a:ext>
            </a:extLst>
          </p:cNvPr>
          <p:cNvSpPr txBox="1"/>
          <p:nvPr/>
        </p:nvSpPr>
        <p:spPr>
          <a:xfrm>
            <a:off x="527104" y="2401705"/>
            <a:ext cx="4925028" cy="784830"/>
          </a:xfrm>
          <a:prstGeom prst="rect">
            <a:avLst/>
          </a:prstGeom>
          <a:noFill/>
        </p:spPr>
        <p:txBody>
          <a:bodyPr wrap="square">
            <a:spAutoFit/>
          </a:bodyPr>
          <a:lstStyle/>
          <a:p>
            <a:r>
              <a:rPr lang="en-GB" sz="1500" dirty="0">
                <a:latin typeface="Karla" pitchFamily="2" charset="77"/>
              </a:rPr>
              <a:t>Choices between any two options are independent of other alternatives; all alternatives substitute proportionally.</a:t>
            </a:r>
            <a:endParaRPr lang="en-ES" sz="1500" dirty="0">
              <a:latin typeface="Karla" pitchFamily="2" charset="77"/>
            </a:endParaRPr>
          </a:p>
        </p:txBody>
      </p:sp>
      <p:sp>
        <p:nvSpPr>
          <p:cNvPr id="8" name="TextBox 7">
            <a:extLst>
              <a:ext uri="{FF2B5EF4-FFF2-40B4-BE49-F238E27FC236}">
                <a16:creationId xmlns:a16="http://schemas.microsoft.com/office/drawing/2014/main" id="{89F43473-47DA-8701-BEC5-44B46405970B}"/>
              </a:ext>
            </a:extLst>
          </p:cNvPr>
          <p:cNvSpPr txBox="1"/>
          <p:nvPr/>
        </p:nvSpPr>
        <p:spPr>
          <a:xfrm>
            <a:off x="6402370" y="960424"/>
            <a:ext cx="1268925" cy="307777"/>
          </a:xfrm>
          <a:prstGeom prst="rect">
            <a:avLst/>
          </a:prstGeom>
          <a:noFill/>
        </p:spPr>
        <p:txBody>
          <a:bodyPr wrap="square">
            <a:spAutoFit/>
          </a:bodyPr>
          <a:lstStyle/>
          <a:p>
            <a:r>
              <a:rPr lang="en-GB" dirty="0">
                <a:latin typeface="Karla" pitchFamily="2" charset="77"/>
              </a:rPr>
              <a:t>Higher Nests</a:t>
            </a:r>
            <a:endParaRPr lang="en-ES" dirty="0">
              <a:latin typeface="Karla" pitchFamily="2" charset="77"/>
            </a:endParaRPr>
          </a:p>
        </p:txBody>
      </p:sp>
      <p:grpSp>
        <p:nvGrpSpPr>
          <p:cNvPr id="9" name="Google Shape;3580;p78">
            <a:extLst>
              <a:ext uri="{FF2B5EF4-FFF2-40B4-BE49-F238E27FC236}">
                <a16:creationId xmlns:a16="http://schemas.microsoft.com/office/drawing/2014/main" id="{563FD213-E775-5332-F3F1-999A384C0FFE}"/>
              </a:ext>
            </a:extLst>
          </p:cNvPr>
          <p:cNvGrpSpPr/>
          <p:nvPr/>
        </p:nvGrpSpPr>
        <p:grpSpPr>
          <a:xfrm rot="5400000">
            <a:off x="5535029" y="1626212"/>
            <a:ext cx="2948589" cy="2387025"/>
            <a:chOff x="739913" y="1489747"/>
            <a:chExt cx="1046765" cy="847407"/>
          </a:xfrm>
        </p:grpSpPr>
        <p:grpSp>
          <p:nvGrpSpPr>
            <p:cNvPr id="10" name="Google Shape;3581;p78">
              <a:extLst>
                <a:ext uri="{FF2B5EF4-FFF2-40B4-BE49-F238E27FC236}">
                  <a16:creationId xmlns:a16="http://schemas.microsoft.com/office/drawing/2014/main" id="{5AD367E6-09AA-1506-B440-3C187CDC5E3B}"/>
                </a:ext>
              </a:extLst>
            </p:cNvPr>
            <p:cNvGrpSpPr/>
            <p:nvPr/>
          </p:nvGrpSpPr>
          <p:grpSpPr>
            <a:xfrm>
              <a:off x="739913" y="1625948"/>
              <a:ext cx="509105" cy="576579"/>
              <a:chOff x="739913" y="1625948"/>
              <a:chExt cx="509105" cy="576579"/>
            </a:xfrm>
          </p:grpSpPr>
          <p:sp>
            <p:nvSpPr>
              <p:cNvPr id="38" name="Google Shape;3582;p78">
                <a:extLst>
                  <a:ext uri="{FF2B5EF4-FFF2-40B4-BE49-F238E27FC236}">
                    <a16:creationId xmlns:a16="http://schemas.microsoft.com/office/drawing/2014/main" id="{A7E9E4A1-4BF8-DE37-75B2-980D5BA136FA}"/>
                  </a:ext>
                </a:extLst>
              </p:cNvPr>
              <p:cNvSpPr/>
              <p:nvPr/>
            </p:nvSpPr>
            <p:spPr>
              <a:xfrm>
                <a:off x="739913" y="1750367"/>
                <a:ext cx="306134" cy="30663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583;p78">
                <a:extLst>
                  <a:ext uri="{FF2B5EF4-FFF2-40B4-BE49-F238E27FC236}">
                    <a16:creationId xmlns:a16="http://schemas.microsoft.com/office/drawing/2014/main" id="{EBF8CBD8-934B-8F4D-BFF4-AD652AD574D5}"/>
                  </a:ext>
                </a:extLst>
              </p:cNvPr>
              <p:cNvGrpSpPr/>
              <p:nvPr/>
            </p:nvGrpSpPr>
            <p:grpSpPr>
              <a:xfrm>
                <a:off x="1056023" y="1625948"/>
                <a:ext cx="192995" cy="576579"/>
                <a:chOff x="1056023" y="1625948"/>
                <a:chExt cx="192995" cy="576579"/>
              </a:xfrm>
            </p:grpSpPr>
            <p:sp>
              <p:nvSpPr>
                <p:cNvPr id="40" name="Google Shape;3584;p78">
                  <a:extLst>
                    <a:ext uri="{FF2B5EF4-FFF2-40B4-BE49-F238E27FC236}">
                      <a16:creationId xmlns:a16="http://schemas.microsoft.com/office/drawing/2014/main" id="{1D1DD45D-B0D7-1CC9-F991-9D22A1A0D8F5}"/>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585;p78">
                  <a:extLst>
                    <a:ext uri="{FF2B5EF4-FFF2-40B4-BE49-F238E27FC236}">
                      <a16:creationId xmlns:a16="http://schemas.microsoft.com/office/drawing/2014/main" id="{0EDF34B5-CA6E-189D-0104-D20C80C898F8}"/>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586;p78">
                  <a:extLst>
                    <a:ext uri="{FF2B5EF4-FFF2-40B4-BE49-F238E27FC236}">
                      <a16:creationId xmlns:a16="http://schemas.microsoft.com/office/drawing/2014/main" id="{5F7EFF41-6C4A-1763-E3F8-C247A61D6B65}"/>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87;p78">
                  <a:extLst>
                    <a:ext uri="{FF2B5EF4-FFF2-40B4-BE49-F238E27FC236}">
                      <a16:creationId xmlns:a16="http://schemas.microsoft.com/office/drawing/2014/main" id="{7609EF4F-FD13-52B4-F135-EC58CB25F1F3}"/>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88;p78">
                  <a:extLst>
                    <a:ext uri="{FF2B5EF4-FFF2-40B4-BE49-F238E27FC236}">
                      <a16:creationId xmlns:a16="http://schemas.microsoft.com/office/drawing/2014/main" id="{BF1B92F8-FCE5-5203-A8FE-49A561FD734C}"/>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3589;p78">
              <a:extLst>
                <a:ext uri="{FF2B5EF4-FFF2-40B4-BE49-F238E27FC236}">
                  <a16:creationId xmlns:a16="http://schemas.microsoft.com/office/drawing/2014/main" id="{824C4359-B78A-4975-A752-510355287EE5}"/>
                </a:ext>
              </a:extLst>
            </p:cNvPr>
            <p:cNvGrpSpPr/>
            <p:nvPr/>
          </p:nvGrpSpPr>
          <p:grpSpPr>
            <a:xfrm>
              <a:off x="1253557" y="1489747"/>
              <a:ext cx="533121" cy="847407"/>
              <a:chOff x="1280382" y="1489747"/>
              <a:chExt cx="533121" cy="847407"/>
            </a:xfrm>
          </p:grpSpPr>
          <p:grpSp>
            <p:nvGrpSpPr>
              <p:cNvPr id="27" name="Google Shape;3592;p78">
                <a:extLst>
                  <a:ext uri="{FF2B5EF4-FFF2-40B4-BE49-F238E27FC236}">
                    <a16:creationId xmlns:a16="http://schemas.microsoft.com/office/drawing/2014/main" id="{9DB297F9-6C77-817D-0253-EB7CA9F6C170}"/>
                  </a:ext>
                </a:extLst>
              </p:cNvPr>
              <p:cNvGrpSpPr/>
              <p:nvPr/>
            </p:nvGrpSpPr>
            <p:grpSpPr>
              <a:xfrm>
                <a:off x="1616453" y="1489747"/>
                <a:ext cx="197050" cy="174659"/>
                <a:chOff x="1616453" y="1490834"/>
                <a:chExt cx="197050" cy="174659"/>
              </a:xfrm>
            </p:grpSpPr>
            <p:sp>
              <p:nvSpPr>
                <p:cNvPr id="32" name="Google Shape;3597;p78">
                  <a:extLst>
                    <a:ext uri="{FF2B5EF4-FFF2-40B4-BE49-F238E27FC236}">
                      <a16:creationId xmlns:a16="http://schemas.microsoft.com/office/drawing/2014/main" id="{4A0A2106-18C3-63DD-8697-12F9365336FC}"/>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9;p78">
                  <a:extLst>
                    <a:ext uri="{FF2B5EF4-FFF2-40B4-BE49-F238E27FC236}">
                      <a16:creationId xmlns:a16="http://schemas.microsoft.com/office/drawing/2014/main" id="{3D0905A5-E721-40B8-60D5-5E7418892891}"/>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78">
                <a:extLst>
                  <a:ext uri="{FF2B5EF4-FFF2-40B4-BE49-F238E27FC236}">
                    <a16:creationId xmlns:a16="http://schemas.microsoft.com/office/drawing/2014/main" id="{C1D10053-6058-552E-51E7-2E273A147874}"/>
                  </a:ext>
                </a:extLst>
              </p:cNvPr>
              <p:cNvGrpSpPr/>
              <p:nvPr/>
            </p:nvGrpSpPr>
            <p:grpSpPr>
              <a:xfrm>
                <a:off x="1280382" y="1500381"/>
                <a:ext cx="533121" cy="836773"/>
                <a:chOff x="1280382" y="1500381"/>
                <a:chExt cx="533121" cy="836773"/>
              </a:xfrm>
            </p:grpSpPr>
            <p:sp>
              <p:nvSpPr>
                <p:cNvPr id="14" name="Google Shape;3604;p78">
                  <a:extLst>
                    <a:ext uri="{FF2B5EF4-FFF2-40B4-BE49-F238E27FC236}">
                      <a16:creationId xmlns:a16="http://schemas.microsoft.com/office/drawing/2014/main" id="{CD4A3FA3-A72A-834E-D442-A5889C5E9DA8}"/>
                    </a:ext>
                  </a:extLst>
                </p:cNvPr>
                <p:cNvSpPr/>
                <p:nvPr/>
              </p:nvSpPr>
              <p:spPr>
                <a:xfrm>
                  <a:off x="1288600" y="2067434"/>
                  <a:ext cx="239434" cy="232054"/>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 name="Google Shape;3605;p78">
                  <a:extLst>
                    <a:ext uri="{FF2B5EF4-FFF2-40B4-BE49-F238E27FC236}">
                      <a16:creationId xmlns:a16="http://schemas.microsoft.com/office/drawing/2014/main" id="{E12E00CB-1123-C13D-459A-2126FE7FB141}"/>
                    </a:ext>
                  </a:extLst>
                </p:cNvPr>
                <p:cNvGrpSpPr/>
                <p:nvPr/>
              </p:nvGrpSpPr>
              <p:grpSpPr>
                <a:xfrm>
                  <a:off x="1616453" y="2028359"/>
                  <a:ext cx="197050" cy="308795"/>
                  <a:chOff x="1616453" y="2028946"/>
                  <a:chExt cx="197050" cy="308795"/>
                </a:xfrm>
              </p:grpSpPr>
              <p:sp>
                <p:nvSpPr>
                  <p:cNvPr id="20" name="Google Shape;3610;p78">
                    <a:extLst>
                      <a:ext uri="{FF2B5EF4-FFF2-40B4-BE49-F238E27FC236}">
                        <a16:creationId xmlns:a16="http://schemas.microsoft.com/office/drawing/2014/main" id="{73CF3DFE-1079-9F64-8A7F-6743A3F7D5DC}"/>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611;p78">
                    <a:extLst>
                      <a:ext uri="{FF2B5EF4-FFF2-40B4-BE49-F238E27FC236}">
                        <a16:creationId xmlns:a16="http://schemas.microsoft.com/office/drawing/2014/main" id="{B8E9526A-10C6-BE68-6D88-A07E07C0C610}"/>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12;p78">
                    <a:extLst>
                      <a:ext uri="{FF2B5EF4-FFF2-40B4-BE49-F238E27FC236}">
                        <a16:creationId xmlns:a16="http://schemas.microsoft.com/office/drawing/2014/main" id="{36D4FF0E-DA5A-9806-063C-04AEE45EDB63}"/>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604;p78">
                  <a:extLst>
                    <a:ext uri="{FF2B5EF4-FFF2-40B4-BE49-F238E27FC236}">
                      <a16:creationId xmlns:a16="http://schemas.microsoft.com/office/drawing/2014/main" id="{4EBBF745-7A09-8833-946F-0F737DD7B8BD}"/>
                    </a:ext>
                  </a:extLst>
                </p:cNvPr>
                <p:cNvSpPr/>
                <p:nvPr/>
              </p:nvSpPr>
              <p:spPr>
                <a:xfrm>
                  <a:off x="1280382" y="1500381"/>
                  <a:ext cx="239434" cy="232054"/>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46" name="TextBox 45">
            <a:extLst>
              <a:ext uri="{FF2B5EF4-FFF2-40B4-BE49-F238E27FC236}">
                <a16:creationId xmlns:a16="http://schemas.microsoft.com/office/drawing/2014/main" id="{1858AB78-108A-2502-8520-036BEBD9A1CC}"/>
              </a:ext>
            </a:extLst>
          </p:cNvPr>
          <p:cNvSpPr txBox="1"/>
          <p:nvPr/>
        </p:nvSpPr>
        <p:spPr>
          <a:xfrm>
            <a:off x="6749790" y="1607320"/>
            <a:ext cx="559827" cy="338554"/>
          </a:xfrm>
          <a:prstGeom prst="rect">
            <a:avLst/>
          </a:prstGeom>
          <a:noFill/>
        </p:spPr>
        <p:txBody>
          <a:bodyPr wrap="square">
            <a:spAutoFit/>
          </a:bodyPr>
          <a:lstStyle/>
          <a:p>
            <a:r>
              <a:rPr lang="en-GB" sz="1600" b="1" dirty="0">
                <a:solidFill>
                  <a:schemeClr val="tx1"/>
                </a:solidFill>
                <a:latin typeface="Karla" pitchFamily="2" charset="77"/>
              </a:rPr>
              <a:t>City</a:t>
            </a:r>
            <a:endParaRPr lang="en-ES" sz="1600" b="1" dirty="0">
              <a:solidFill>
                <a:schemeClr val="tx1"/>
              </a:solidFill>
              <a:latin typeface="Karla" pitchFamily="2" charset="77"/>
            </a:endParaRPr>
          </a:p>
        </p:txBody>
      </p:sp>
      <p:sp>
        <p:nvSpPr>
          <p:cNvPr id="49" name="TextBox 48">
            <a:extLst>
              <a:ext uri="{FF2B5EF4-FFF2-40B4-BE49-F238E27FC236}">
                <a16:creationId xmlns:a16="http://schemas.microsoft.com/office/drawing/2014/main" id="{E027C384-474A-FFF0-F60F-7F9D8AC8D2DD}"/>
              </a:ext>
            </a:extLst>
          </p:cNvPr>
          <p:cNvSpPr txBox="1"/>
          <p:nvPr/>
        </p:nvSpPr>
        <p:spPr>
          <a:xfrm>
            <a:off x="5932183" y="2971937"/>
            <a:ext cx="672776" cy="338554"/>
          </a:xfrm>
          <a:prstGeom prst="rect">
            <a:avLst/>
          </a:prstGeom>
          <a:noFill/>
        </p:spPr>
        <p:txBody>
          <a:bodyPr wrap="square">
            <a:spAutoFit/>
          </a:bodyPr>
          <a:lstStyle/>
          <a:p>
            <a:r>
              <a:rPr lang="en-GB" sz="1600" b="1" dirty="0">
                <a:solidFill>
                  <a:schemeClr val="tx1"/>
                </a:solidFill>
                <a:latin typeface="Karla" pitchFamily="2" charset="77"/>
              </a:rPr>
              <a:t>AMS</a:t>
            </a:r>
            <a:endParaRPr lang="en-ES" sz="1600" b="1" dirty="0">
              <a:solidFill>
                <a:schemeClr val="tx1"/>
              </a:solidFill>
              <a:latin typeface="Karla" pitchFamily="2" charset="77"/>
            </a:endParaRPr>
          </a:p>
        </p:txBody>
      </p:sp>
      <p:sp>
        <p:nvSpPr>
          <p:cNvPr id="50" name="TextBox 49">
            <a:extLst>
              <a:ext uri="{FF2B5EF4-FFF2-40B4-BE49-F238E27FC236}">
                <a16:creationId xmlns:a16="http://schemas.microsoft.com/office/drawing/2014/main" id="{68D49853-6446-A391-FE29-8AFA88B63619}"/>
              </a:ext>
            </a:extLst>
          </p:cNvPr>
          <p:cNvSpPr txBox="1"/>
          <p:nvPr/>
        </p:nvSpPr>
        <p:spPr>
          <a:xfrm>
            <a:off x="7552060" y="2971937"/>
            <a:ext cx="620822" cy="338554"/>
          </a:xfrm>
          <a:prstGeom prst="rect">
            <a:avLst/>
          </a:prstGeom>
          <a:noFill/>
        </p:spPr>
        <p:txBody>
          <a:bodyPr wrap="square">
            <a:spAutoFit/>
          </a:bodyPr>
          <a:lstStyle/>
          <a:p>
            <a:r>
              <a:rPr lang="en-GB" sz="1600" b="1" dirty="0">
                <a:solidFill>
                  <a:schemeClr val="tx1"/>
                </a:solidFill>
                <a:latin typeface="Karla" pitchFamily="2" charset="77"/>
              </a:rPr>
              <a:t>UTR</a:t>
            </a:r>
            <a:endParaRPr lang="en-ES" sz="1600" b="1" dirty="0">
              <a:solidFill>
                <a:schemeClr val="tx1"/>
              </a:solidFill>
              <a:latin typeface="Karla" pitchFamily="2" charset="77"/>
            </a:endParaRPr>
          </a:p>
        </p:txBody>
      </p:sp>
      <p:grpSp>
        <p:nvGrpSpPr>
          <p:cNvPr id="53" name="Google Shape;3580;p78">
            <a:extLst>
              <a:ext uri="{FF2B5EF4-FFF2-40B4-BE49-F238E27FC236}">
                <a16:creationId xmlns:a16="http://schemas.microsoft.com/office/drawing/2014/main" id="{BD4B9903-2676-25FD-A818-32BF0BA42B15}"/>
              </a:ext>
            </a:extLst>
          </p:cNvPr>
          <p:cNvGrpSpPr/>
          <p:nvPr/>
        </p:nvGrpSpPr>
        <p:grpSpPr>
          <a:xfrm rot="5400000">
            <a:off x="5647278" y="2759918"/>
            <a:ext cx="1272014" cy="1113722"/>
            <a:chOff x="1056024" y="1623689"/>
            <a:chExt cx="833858" cy="730090"/>
          </a:xfrm>
        </p:grpSpPr>
        <p:grpSp>
          <p:nvGrpSpPr>
            <p:cNvPr id="83" name="Google Shape;3583;p78">
              <a:extLst>
                <a:ext uri="{FF2B5EF4-FFF2-40B4-BE49-F238E27FC236}">
                  <a16:creationId xmlns:a16="http://schemas.microsoft.com/office/drawing/2014/main" id="{C94F9D92-3A3A-B673-B003-D02278BD3F67}"/>
                </a:ext>
              </a:extLst>
            </p:cNvPr>
            <p:cNvGrpSpPr/>
            <p:nvPr/>
          </p:nvGrpSpPr>
          <p:grpSpPr>
            <a:xfrm>
              <a:off x="1056024" y="1625948"/>
              <a:ext cx="192996" cy="308568"/>
              <a:chOff x="1056023" y="1625948"/>
              <a:chExt cx="192996" cy="308568"/>
            </a:xfrm>
          </p:grpSpPr>
          <p:sp>
            <p:nvSpPr>
              <p:cNvPr id="86" name="Google Shape;3586;p78">
                <a:extLst>
                  <a:ext uri="{FF2B5EF4-FFF2-40B4-BE49-F238E27FC236}">
                    <a16:creationId xmlns:a16="http://schemas.microsoft.com/office/drawing/2014/main" id="{741A2F54-4772-2DF0-7DAE-25E8CE367953}"/>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88;p78">
                <a:extLst>
                  <a:ext uri="{FF2B5EF4-FFF2-40B4-BE49-F238E27FC236}">
                    <a16:creationId xmlns:a16="http://schemas.microsoft.com/office/drawing/2014/main" id="{C8C2585A-E9F1-23CB-C6FF-82E5D38E7CF9}"/>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589;p78">
              <a:extLst>
                <a:ext uri="{FF2B5EF4-FFF2-40B4-BE49-F238E27FC236}">
                  <a16:creationId xmlns:a16="http://schemas.microsoft.com/office/drawing/2014/main" id="{BD2ED305-BBEF-F70C-63BA-3A38127FD184}"/>
                </a:ext>
              </a:extLst>
            </p:cNvPr>
            <p:cNvGrpSpPr/>
            <p:nvPr/>
          </p:nvGrpSpPr>
          <p:grpSpPr>
            <a:xfrm>
              <a:off x="1589628" y="1623689"/>
              <a:ext cx="300254" cy="730090"/>
              <a:chOff x="1616453" y="1623689"/>
              <a:chExt cx="300254" cy="730090"/>
            </a:xfrm>
          </p:grpSpPr>
          <p:grpSp>
            <p:nvGrpSpPr>
              <p:cNvPr id="71" name="Google Shape;3592;p78">
                <a:extLst>
                  <a:ext uri="{FF2B5EF4-FFF2-40B4-BE49-F238E27FC236}">
                    <a16:creationId xmlns:a16="http://schemas.microsoft.com/office/drawing/2014/main" id="{61966FD9-32F2-4397-DF55-5FA3B9BD785B}"/>
                  </a:ext>
                </a:extLst>
              </p:cNvPr>
              <p:cNvGrpSpPr/>
              <p:nvPr/>
            </p:nvGrpSpPr>
            <p:grpSpPr>
              <a:xfrm>
                <a:off x="1616453" y="1623689"/>
                <a:ext cx="197050" cy="174666"/>
                <a:chOff x="1616453" y="1624776"/>
                <a:chExt cx="197050" cy="174666"/>
              </a:xfrm>
            </p:grpSpPr>
            <p:sp>
              <p:nvSpPr>
                <p:cNvPr id="76" name="Google Shape;3597;p78">
                  <a:extLst>
                    <a:ext uri="{FF2B5EF4-FFF2-40B4-BE49-F238E27FC236}">
                      <a16:creationId xmlns:a16="http://schemas.microsoft.com/office/drawing/2014/main" id="{A8EABE61-2C4C-9BFA-E4A0-9DADA5F4DF00}"/>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98;p78">
                  <a:extLst>
                    <a:ext uri="{FF2B5EF4-FFF2-40B4-BE49-F238E27FC236}">
                      <a16:creationId xmlns:a16="http://schemas.microsoft.com/office/drawing/2014/main" id="{8FD49F2C-36BA-0FA6-20C6-06B6FF8630A7}"/>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99;p78">
                  <a:extLst>
                    <a:ext uri="{FF2B5EF4-FFF2-40B4-BE49-F238E27FC236}">
                      <a16:creationId xmlns:a16="http://schemas.microsoft.com/office/drawing/2014/main" id="{E67C47E4-8B38-15BD-B1C7-9AF4A04F84F8}"/>
                    </a:ext>
                  </a:extLst>
                </p:cNvPr>
                <p:cNvSpPr/>
                <p:nvPr/>
              </p:nvSpPr>
              <p:spPr>
                <a:xfrm>
                  <a:off x="1784849" y="1657096"/>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605;p78">
                <a:extLst>
                  <a:ext uri="{FF2B5EF4-FFF2-40B4-BE49-F238E27FC236}">
                    <a16:creationId xmlns:a16="http://schemas.microsoft.com/office/drawing/2014/main" id="{D80D918E-138F-6272-4B99-05FCF9E4573B}"/>
                  </a:ext>
                </a:extLst>
              </p:cNvPr>
              <p:cNvGrpSpPr/>
              <p:nvPr/>
            </p:nvGrpSpPr>
            <p:grpSpPr>
              <a:xfrm>
                <a:off x="1616454" y="2012951"/>
                <a:ext cx="300253" cy="340828"/>
                <a:chOff x="1616453" y="2013538"/>
                <a:chExt cx="300253" cy="340828"/>
              </a:xfrm>
            </p:grpSpPr>
            <p:sp>
              <p:nvSpPr>
                <p:cNvPr id="60" name="Google Shape;3606;p78">
                  <a:extLst>
                    <a:ext uri="{FF2B5EF4-FFF2-40B4-BE49-F238E27FC236}">
                      <a16:creationId xmlns:a16="http://schemas.microsoft.com/office/drawing/2014/main" id="{F9133576-3E4E-2975-20F8-43AE0D7A6F4D}"/>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7;p78">
                  <a:extLst>
                    <a:ext uri="{FF2B5EF4-FFF2-40B4-BE49-F238E27FC236}">
                      <a16:creationId xmlns:a16="http://schemas.microsoft.com/office/drawing/2014/main" id="{509C957F-EE43-F2CC-E611-7EBDF17A9793}"/>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78">
                  <a:extLst>
                    <a:ext uri="{FF2B5EF4-FFF2-40B4-BE49-F238E27FC236}">
                      <a16:creationId xmlns:a16="http://schemas.microsoft.com/office/drawing/2014/main" id="{1DB1BDED-4130-CF0E-937C-57D290C70E9A}"/>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09;p78">
                  <a:extLst>
                    <a:ext uri="{FF2B5EF4-FFF2-40B4-BE49-F238E27FC236}">
                      <a16:creationId xmlns:a16="http://schemas.microsoft.com/office/drawing/2014/main" id="{BDA30F9E-2884-DFDB-FE85-582B7DB0D71A}"/>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0;p78">
                  <a:extLst>
                    <a:ext uri="{FF2B5EF4-FFF2-40B4-BE49-F238E27FC236}">
                      <a16:creationId xmlns:a16="http://schemas.microsoft.com/office/drawing/2014/main" id="{CF4CD2B6-EA27-8BE7-58C1-25F571841CC7}"/>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1;p78">
                  <a:extLst>
                    <a:ext uri="{FF2B5EF4-FFF2-40B4-BE49-F238E27FC236}">
                      <a16:creationId xmlns:a16="http://schemas.microsoft.com/office/drawing/2014/main" id="{2C09B8B7-8C6E-D47E-B983-7321C3513AC9}"/>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2;p78">
                  <a:extLst>
                    <a:ext uri="{FF2B5EF4-FFF2-40B4-BE49-F238E27FC236}">
                      <a16:creationId xmlns:a16="http://schemas.microsoft.com/office/drawing/2014/main" id="{19AB9D00-EC3A-3A7D-260F-7AF265CD1BAB}"/>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3;p78">
                  <a:extLst>
                    <a:ext uri="{FF2B5EF4-FFF2-40B4-BE49-F238E27FC236}">
                      <a16:creationId xmlns:a16="http://schemas.microsoft.com/office/drawing/2014/main" id="{1905BCAA-DA77-24A9-7484-5097C05BC4C2}"/>
                    </a:ext>
                  </a:extLst>
                </p:cNvPr>
                <p:cNvGrpSpPr/>
                <p:nvPr/>
              </p:nvGrpSpPr>
              <p:grpSpPr>
                <a:xfrm>
                  <a:off x="1839639" y="2013538"/>
                  <a:ext cx="77067" cy="340828"/>
                  <a:chOff x="1839639" y="2013538"/>
                  <a:chExt cx="77067" cy="340828"/>
                </a:xfrm>
              </p:grpSpPr>
              <p:sp>
                <p:nvSpPr>
                  <p:cNvPr id="68" name="Google Shape;3614;p78">
                    <a:extLst>
                      <a:ext uri="{FF2B5EF4-FFF2-40B4-BE49-F238E27FC236}">
                        <a16:creationId xmlns:a16="http://schemas.microsoft.com/office/drawing/2014/main" id="{7279866E-8E02-618F-9EBC-A625E035A5B1}"/>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5;p78">
                    <a:extLst>
                      <a:ext uri="{FF2B5EF4-FFF2-40B4-BE49-F238E27FC236}">
                        <a16:creationId xmlns:a16="http://schemas.microsoft.com/office/drawing/2014/main" id="{A1E25D23-A6FF-BEF7-C5F8-6F35F8337ED3}"/>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19" name="TextBox 118">
            <a:extLst>
              <a:ext uri="{FF2B5EF4-FFF2-40B4-BE49-F238E27FC236}">
                <a16:creationId xmlns:a16="http://schemas.microsoft.com/office/drawing/2014/main" id="{D65B5BBB-B7E3-4C75-0FEF-385D3C9DDD81}"/>
              </a:ext>
            </a:extLst>
          </p:cNvPr>
          <p:cNvSpPr txBox="1"/>
          <p:nvPr/>
        </p:nvSpPr>
        <p:spPr>
          <a:xfrm>
            <a:off x="5997358" y="4084539"/>
            <a:ext cx="2376490" cy="307777"/>
          </a:xfrm>
          <a:prstGeom prst="rect">
            <a:avLst/>
          </a:prstGeom>
          <a:noFill/>
        </p:spPr>
        <p:txBody>
          <a:bodyPr wrap="square">
            <a:spAutoFit/>
          </a:bodyPr>
          <a:lstStyle/>
          <a:p>
            <a:r>
              <a:rPr lang="en-GB" dirty="0">
                <a:latin typeface="Karla" pitchFamily="2" charset="77"/>
              </a:rPr>
              <a:t>Lower nests - PC4 zones</a:t>
            </a:r>
            <a:endParaRPr lang="en-ES" dirty="0">
              <a:latin typeface="Karla" pitchFamily="2" charset="77"/>
            </a:endParaRPr>
          </a:p>
        </p:txBody>
      </p:sp>
      <p:grpSp>
        <p:nvGrpSpPr>
          <p:cNvPr id="120" name="Google Shape;3580;p78">
            <a:extLst>
              <a:ext uri="{FF2B5EF4-FFF2-40B4-BE49-F238E27FC236}">
                <a16:creationId xmlns:a16="http://schemas.microsoft.com/office/drawing/2014/main" id="{6B5BD4C7-1855-1EA8-1B93-4E70EE1576F0}"/>
              </a:ext>
            </a:extLst>
          </p:cNvPr>
          <p:cNvGrpSpPr/>
          <p:nvPr/>
        </p:nvGrpSpPr>
        <p:grpSpPr>
          <a:xfrm rot="5400000">
            <a:off x="6190341" y="2754737"/>
            <a:ext cx="1272014" cy="1113722"/>
            <a:chOff x="1056024" y="1623689"/>
            <a:chExt cx="833858" cy="730090"/>
          </a:xfrm>
        </p:grpSpPr>
        <p:grpSp>
          <p:nvGrpSpPr>
            <p:cNvPr id="121" name="Google Shape;3583;p78">
              <a:extLst>
                <a:ext uri="{FF2B5EF4-FFF2-40B4-BE49-F238E27FC236}">
                  <a16:creationId xmlns:a16="http://schemas.microsoft.com/office/drawing/2014/main" id="{47EB922E-C7E9-024C-FEE7-BBB129BF84BE}"/>
                </a:ext>
              </a:extLst>
            </p:cNvPr>
            <p:cNvGrpSpPr/>
            <p:nvPr/>
          </p:nvGrpSpPr>
          <p:grpSpPr>
            <a:xfrm>
              <a:off x="1056024" y="1625948"/>
              <a:ext cx="192996" cy="576578"/>
              <a:chOff x="1056023" y="1625948"/>
              <a:chExt cx="192996" cy="576578"/>
            </a:xfrm>
          </p:grpSpPr>
          <p:sp>
            <p:nvSpPr>
              <p:cNvPr id="138" name="Google Shape;3586;p78">
                <a:extLst>
                  <a:ext uri="{FF2B5EF4-FFF2-40B4-BE49-F238E27FC236}">
                    <a16:creationId xmlns:a16="http://schemas.microsoft.com/office/drawing/2014/main" id="{F2E0D5EF-521B-41BF-6262-73DD532F7C12}"/>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87;p78">
                <a:extLst>
                  <a:ext uri="{FF2B5EF4-FFF2-40B4-BE49-F238E27FC236}">
                    <a16:creationId xmlns:a16="http://schemas.microsoft.com/office/drawing/2014/main" id="{D59B4759-B365-025F-BDDD-BDD11121A0DC}"/>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88;p78">
                <a:extLst>
                  <a:ext uri="{FF2B5EF4-FFF2-40B4-BE49-F238E27FC236}">
                    <a16:creationId xmlns:a16="http://schemas.microsoft.com/office/drawing/2014/main" id="{39377689-CDB4-0F04-7EFC-5D1E6FF501F4}"/>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3589;p78">
              <a:extLst>
                <a:ext uri="{FF2B5EF4-FFF2-40B4-BE49-F238E27FC236}">
                  <a16:creationId xmlns:a16="http://schemas.microsoft.com/office/drawing/2014/main" id="{536529FE-178D-93D2-96F8-6F3269C2C3E6}"/>
                </a:ext>
              </a:extLst>
            </p:cNvPr>
            <p:cNvGrpSpPr/>
            <p:nvPr/>
          </p:nvGrpSpPr>
          <p:grpSpPr>
            <a:xfrm>
              <a:off x="1589628" y="1623689"/>
              <a:ext cx="300254" cy="730090"/>
              <a:chOff x="1616453" y="1623689"/>
              <a:chExt cx="300254" cy="730090"/>
            </a:xfrm>
          </p:grpSpPr>
          <p:grpSp>
            <p:nvGrpSpPr>
              <p:cNvPr id="123" name="Google Shape;3592;p78">
                <a:extLst>
                  <a:ext uri="{FF2B5EF4-FFF2-40B4-BE49-F238E27FC236}">
                    <a16:creationId xmlns:a16="http://schemas.microsoft.com/office/drawing/2014/main" id="{521234F5-8063-6591-5B52-78B092DE0475}"/>
                  </a:ext>
                </a:extLst>
              </p:cNvPr>
              <p:cNvGrpSpPr/>
              <p:nvPr/>
            </p:nvGrpSpPr>
            <p:grpSpPr>
              <a:xfrm>
                <a:off x="1616453" y="1623689"/>
                <a:ext cx="197050" cy="174666"/>
                <a:chOff x="1616453" y="1624776"/>
                <a:chExt cx="197050" cy="174666"/>
              </a:xfrm>
            </p:grpSpPr>
            <p:sp>
              <p:nvSpPr>
                <p:cNvPr id="135" name="Google Shape;3597;p78">
                  <a:extLst>
                    <a:ext uri="{FF2B5EF4-FFF2-40B4-BE49-F238E27FC236}">
                      <a16:creationId xmlns:a16="http://schemas.microsoft.com/office/drawing/2014/main" id="{AE003DA5-0120-73BD-F452-954955C183FF}"/>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98;p78">
                  <a:extLst>
                    <a:ext uri="{FF2B5EF4-FFF2-40B4-BE49-F238E27FC236}">
                      <a16:creationId xmlns:a16="http://schemas.microsoft.com/office/drawing/2014/main" id="{22B53B7E-09F5-84B5-AD02-73E908AF82E2}"/>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599;p78">
                  <a:extLst>
                    <a:ext uri="{FF2B5EF4-FFF2-40B4-BE49-F238E27FC236}">
                      <a16:creationId xmlns:a16="http://schemas.microsoft.com/office/drawing/2014/main" id="{D59B991B-8558-9303-E228-7FF009241459}"/>
                    </a:ext>
                  </a:extLst>
                </p:cNvPr>
                <p:cNvSpPr/>
                <p:nvPr/>
              </p:nvSpPr>
              <p:spPr>
                <a:xfrm>
                  <a:off x="1784849" y="1657096"/>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3605;p78">
                <a:extLst>
                  <a:ext uri="{FF2B5EF4-FFF2-40B4-BE49-F238E27FC236}">
                    <a16:creationId xmlns:a16="http://schemas.microsoft.com/office/drawing/2014/main" id="{365A25F1-A81A-BF4D-65C7-50A8C69E1BD5}"/>
                  </a:ext>
                </a:extLst>
              </p:cNvPr>
              <p:cNvGrpSpPr/>
              <p:nvPr/>
            </p:nvGrpSpPr>
            <p:grpSpPr>
              <a:xfrm>
                <a:off x="1616454" y="2012951"/>
                <a:ext cx="300253" cy="340828"/>
                <a:chOff x="1616453" y="2013538"/>
                <a:chExt cx="300253" cy="340828"/>
              </a:xfrm>
            </p:grpSpPr>
            <p:sp>
              <p:nvSpPr>
                <p:cNvPr id="125" name="Google Shape;3606;p78">
                  <a:extLst>
                    <a:ext uri="{FF2B5EF4-FFF2-40B4-BE49-F238E27FC236}">
                      <a16:creationId xmlns:a16="http://schemas.microsoft.com/office/drawing/2014/main" id="{33038177-6BE9-30B9-888F-2ECF725F0701}"/>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607;p78">
                  <a:extLst>
                    <a:ext uri="{FF2B5EF4-FFF2-40B4-BE49-F238E27FC236}">
                      <a16:creationId xmlns:a16="http://schemas.microsoft.com/office/drawing/2014/main" id="{1F7204A9-429E-38E5-3CE8-7D8D307F04A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08;p78">
                  <a:extLst>
                    <a:ext uri="{FF2B5EF4-FFF2-40B4-BE49-F238E27FC236}">
                      <a16:creationId xmlns:a16="http://schemas.microsoft.com/office/drawing/2014/main" id="{37E5ABC1-D8A1-E234-4C87-C52C650CD927}"/>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9;p78">
                  <a:extLst>
                    <a:ext uri="{FF2B5EF4-FFF2-40B4-BE49-F238E27FC236}">
                      <a16:creationId xmlns:a16="http://schemas.microsoft.com/office/drawing/2014/main" id="{204524B6-922E-F584-9918-2732099D3546}"/>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10;p78">
                  <a:extLst>
                    <a:ext uri="{FF2B5EF4-FFF2-40B4-BE49-F238E27FC236}">
                      <a16:creationId xmlns:a16="http://schemas.microsoft.com/office/drawing/2014/main" id="{1B58A057-E263-2CCE-85C1-EB6697889185}"/>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11;p78">
                  <a:extLst>
                    <a:ext uri="{FF2B5EF4-FFF2-40B4-BE49-F238E27FC236}">
                      <a16:creationId xmlns:a16="http://schemas.microsoft.com/office/drawing/2014/main" id="{CBFC6737-1504-4C3E-50AA-0625C7D54ED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12;p78">
                  <a:extLst>
                    <a:ext uri="{FF2B5EF4-FFF2-40B4-BE49-F238E27FC236}">
                      <a16:creationId xmlns:a16="http://schemas.microsoft.com/office/drawing/2014/main" id="{12FA2593-D7EA-4A93-6B48-F4E31ABED945}"/>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3613;p78">
                  <a:extLst>
                    <a:ext uri="{FF2B5EF4-FFF2-40B4-BE49-F238E27FC236}">
                      <a16:creationId xmlns:a16="http://schemas.microsoft.com/office/drawing/2014/main" id="{060169F6-6B5E-3AD9-CA25-C2255553A0C7}"/>
                    </a:ext>
                  </a:extLst>
                </p:cNvPr>
                <p:cNvGrpSpPr/>
                <p:nvPr/>
              </p:nvGrpSpPr>
              <p:grpSpPr>
                <a:xfrm>
                  <a:off x="1839639" y="2013538"/>
                  <a:ext cx="77067" cy="340828"/>
                  <a:chOff x="1839639" y="2013538"/>
                  <a:chExt cx="77067" cy="340828"/>
                </a:xfrm>
              </p:grpSpPr>
              <p:sp>
                <p:nvSpPr>
                  <p:cNvPr id="133" name="Google Shape;3614;p78">
                    <a:extLst>
                      <a:ext uri="{FF2B5EF4-FFF2-40B4-BE49-F238E27FC236}">
                        <a16:creationId xmlns:a16="http://schemas.microsoft.com/office/drawing/2014/main" id="{3B261DB0-EB65-2E81-AC60-5EAECA14A1E8}"/>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5;p78">
                    <a:extLst>
                      <a:ext uri="{FF2B5EF4-FFF2-40B4-BE49-F238E27FC236}">
                        <a16:creationId xmlns:a16="http://schemas.microsoft.com/office/drawing/2014/main" id="{6B30CCC2-9B2F-383D-51F3-C7F635EF3EE7}"/>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25" name="Google Shape;3580;p78">
            <a:extLst>
              <a:ext uri="{FF2B5EF4-FFF2-40B4-BE49-F238E27FC236}">
                <a16:creationId xmlns:a16="http://schemas.microsoft.com/office/drawing/2014/main" id="{D6881A80-7714-A7A8-3DA4-D207A197B694}"/>
              </a:ext>
            </a:extLst>
          </p:cNvPr>
          <p:cNvGrpSpPr/>
          <p:nvPr/>
        </p:nvGrpSpPr>
        <p:grpSpPr>
          <a:xfrm rot="5400000">
            <a:off x="7271540" y="2759918"/>
            <a:ext cx="1272014" cy="1113722"/>
            <a:chOff x="1056024" y="1623689"/>
            <a:chExt cx="833858" cy="730090"/>
          </a:xfrm>
        </p:grpSpPr>
        <p:grpSp>
          <p:nvGrpSpPr>
            <p:cNvPr id="226" name="Google Shape;3583;p78">
              <a:extLst>
                <a:ext uri="{FF2B5EF4-FFF2-40B4-BE49-F238E27FC236}">
                  <a16:creationId xmlns:a16="http://schemas.microsoft.com/office/drawing/2014/main" id="{0C255CC5-8CA7-3F02-1197-4D087635E5F9}"/>
                </a:ext>
              </a:extLst>
            </p:cNvPr>
            <p:cNvGrpSpPr/>
            <p:nvPr/>
          </p:nvGrpSpPr>
          <p:grpSpPr>
            <a:xfrm>
              <a:off x="1056024" y="1625948"/>
              <a:ext cx="192996" cy="308568"/>
              <a:chOff x="1056023" y="1625948"/>
              <a:chExt cx="192996" cy="308568"/>
            </a:xfrm>
          </p:grpSpPr>
          <p:sp>
            <p:nvSpPr>
              <p:cNvPr id="243" name="Google Shape;3586;p78">
                <a:extLst>
                  <a:ext uri="{FF2B5EF4-FFF2-40B4-BE49-F238E27FC236}">
                    <a16:creationId xmlns:a16="http://schemas.microsoft.com/office/drawing/2014/main" id="{752D00F0-557E-BAEC-2BE5-7B6B49562F0A}"/>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88;p78">
                <a:extLst>
                  <a:ext uri="{FF2B5EF4-FFF2-40B4-BE49-F238E27FC236}">
                    <a16:creationId xmlns:a16="http://schemas.microsoft.com/office/drawing/2014/main" id="{95FF6135-2DAB-29CE-552E-D0C5D63F2939}"/>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3589;p78">
              <a:extLst>
                <a:ext uri="{FF2B5EF4-FFF2-40B4-BE49-F238E27FC236}">
                  <a16:creationId xmlns:a16="http://schemas.microsoft.com/office/drawing/2014/main" id="{15B1E763-0C34-3FE6-C9D9-5D5807B28D62}"/>
                </a:ext>
              </a:extLst>
            </p:cNvPr>
            <p:cNvGrpSpPr/>
            <p:nvPr/>
          </p:nvGrpSpPr>
          <p:grpSpPr>
            <a:xfrm>
              <a:off x="1589628" y="1623689"/>
              <a:ext cx="300254" cy="730090"/>
              <a:chOff x="1616453" y="1623689"/>
              <a:chExt cx="300254" cy="730090"/>
            </a:xfrm>
          </p:grpSpPr>
          <p:grpSp>
            <p:nvGrpSpPr>
              <p:cNvPr id="228" name="Google Shape;3592;p78">
                <a:extLst>
                  <a:ext uri="{FF2B5EF4-FFF2-40B4-BE49-F238E27FC236}">
                    <a16:creationId xmlns:a16="http://schemas.microsoft.com/office/drawing/2014/main" id="{DA13CBF5-4324-C812-20B0-F64B78D75395}"/>
                  </a:ext>
                </a:extLst>
              </p:cNvPr>
              <p:cNvGrpSpPr/>
              <p:nvPr/>
            </p:nvGrpSpPr>
            <p:grpSpPr>
              <a:xfrm>
                <a:off x="1616453" y="1623689"/>
                <a:ext cx="197050" cy="174666"/>
                <a:chOff x="1616453" y="1624776"/>
                <a:chExt cx="197050" cy="174666"/>
              </a:xfrm>
            </p:grpSpPr>
            <p:sp>
              <p:nvSpPr>
                <p:cNvPr id="240" name="Google Shape;3597;p78">
                  <a:extLst>
                    <a:ext uri="{FF2B5EF4-FFF2-40B4-BE49-F238E27FC236}">
                      <a16:creationId xmlns:a16="http://schemas.microsoft.com/office/drawing/2014/main" id="{67326409-7489-EA4B-B09E-402AA03084BB}"/>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98;p78">
                  <a:extLst>
                    <a:ext uri="{FF2B5EF4-FFF2-40B4-BE49-F238E27FC236}">
                      <a16:creationId xmlns:a16="http://schemas.microsoft.com/office/drawing/2014/main" id="{304000E0-9DB6-640C-5F51-A401BE017D3A}"/>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99;p78">
                  <a:extLst>
                    <a:ext uri="{FF2B5EF4-FFF2-40B4-BE49-F238E27FC236}">
                      <a16:creationId xmlns:a16="http://schemas.microsoft.com/office/drawing/2014/main" id="{6922A0F3-91DA-0E2D-0A11-358C2028C10F}"/>
                    </a:ext>
                  </a:extLst>
                </p:cNvPr>
                <p:cNvSpPr/>
                <p:nvPr/>
              </p:nvSpPr>
              <p:spPr>
                <a:xfrm>
                  <a:off x="1784849" y="1657096"/>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3605;p78">
                <a:extLst>
                  <a:ext uri="{FF2B5EF4-FFF2-40B4-BE49-F238E27FC236}">
                    <a16:creationId xmlns:a16="http://schemas.microsoft.com/office/drawing/2014/main" id="{9DB4E608-CC67-69AC-40AC-648CEDDB4844}"/>
                  </a:ext>
                </a:extLst>
              </p:cNvPr>
              <p:cNvGrpSpPr/>
              <p:nvPr/>
            </p:nvGrpSpPr>
            <p:grpSpPr>
              <a:xfrm>
                <a:off x="1616454" y="2012951"/>
                <a:ext cx="300253" cy="340828"/>
                <a:chOff x="1616453" y="2013538"/>
                <a:chExt cx="300253" cy="340828"/>
              </a:xfrm>
            </p:grpSpPr>
            <p:sp>
              <p:nvSpPr>
                <p:cNvPr id="230" name="Google Shape;3606;p78">
                  <a:extLst>
                    <a:ext uri="{FF2B5EF4-FFF2-40B4-BE49-F238E27FC236}">
                      <a16:creationId xmlns:a16="http://schemas.microsoft.com/office/drawing/2014/main" id="{7A8369CA-E9DF-80B6-B5F5-8D1B4DF5B7E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3607;p78">
                  <a:extLst>
                    <a:ext uri="{FF2B5EF4-FFF2-40B4-BE49-F238E27FC236}">
                      <a16:creationId xmlns:a16="http://schemas.microsoft.com/office/drawing/2014/main" id="{81BB51E2-58C9-EF77-176D-59CE2D9622A8}"/>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08;p78">
                  <a:extLst>
                    <a:ext uri="{FF2B5EF4-FFF2-40B4-BE49-F238E27FC236}">
                      <a16:creationId xmlns:a16="http://schemas.microsoft.com/office/drawing/2014/main" id="{D99B66AE-21B4-7157-3747-74F883A0B617}"/>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09;p78">
                  <a:extLst>
                    <a:ext uri="{FF2B5EF4-FFF2-40B4-BE49-F238E27FC236}">
                      <a16:creationId xmlns:a16="http://schemas.microsoft.com/office/drawing/2014/main" id="{70C31DAA-DD2A-70AC-F724-178B523C7E6B}"/>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10;p78">
                  <a:extLst>
                    <a:ext uri="{FF2B5EF4-FFF2-40B4-BE49-F238E27FC236}">
                      <a16:creationId xmlns:a16="http://schemas.microsoft.com/office/drawing/2014/main" id="{5C9D2F1B-D0CB-FB6F-65F6-AC8056AF5811}"/>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11;p78">
                  <a:extLst>
                    <a:ext uri="{FF2B5EF4-FFF2-40B4-BE49-F238E27FC236}">
                      <a16:creationId xmlns:a16="http://schemas.microsoft.com/office/drawing/2014/main" id="{4D55646C-F031-A81C-9CD0-1D646917D717}"/>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12;p78">
                  <a:extLst>
                    <a:ext uri="{FF2B5EF4-FFF2-40B4-BE49-F238E27FC236}">
                      <a16:creationId xmlns:a16="http://schemas.microsoft.com/office/drawing/2014/main" id="{1C4842F3-3E35-1D40-2AC3-7CF9B1107D1F}"/>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3613;p78">
                  <a:extLst>
                    <a:ext uri="{FF2B5EF4-FFF2-40B4-BE49-F238E27FC236}">
                      <a16:creationId xmlns:a16="http://schemas.microsoft.com/office/drawing/2014/main" id="{8434B450-D7D8-9AB1-0287-5760A97316DC}"/>
                    </a:ext>
                  </a:extLst>
                </p:cNvPr>
                <p:cNvGrpSpPr/>
                <p:nvPr/>
              </p:nvGrpSpPr>
              <p:grpSpPr>
                <a:xfrm>
                  <a:off x="1839639" y="2013538"/>
                  <a:ext cx="77067" cy="340828"/>
                  <a:chOff x="1839639" y="2013538"/>
                  <a:chExt cx="77067" cy="340828"/>
                </a:xfrm>
              </p:grpSpPr>
              <p:sp>
                <p:nvSpPr>
                  <p:cNvPr id="238" name="Google Shape;3614;p78">
                    <a:extLst>
                      <a:ext uri="{FF2B5EF4-FFF2-40B4-BE49-F238E27FC236}">
                        <a16:creationId xmlns:a16="http://schemas.microsoft.com/office/drawing/2014/main" id="{1E27656D-A8FB-26F5-7636-99A3E89D0189}"/>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15;p78">
                    <a:extLst>
                      <a:ext uri="{FF2B5EF4-FFF2-40B4-BE49-F238E27FC236}">
                        <a16:creationId xmlns:a16="http://schemas.microsoft.com/office/drawing/2014/main" id="{99E8ADBA-0CA8-AA2E-9304-B1FAFEB6DDC4}"/>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46" name="Google Shape;3580;p78">
            <a:extLst>
              <a:ext uri="{FF2B5EF4-FFF2-40B4-BE49-F238E27FC236}">
                <a16:creationId xmlns:a16="http://schemas.microsoft.com/office/drawing/2014/main" id="{0BEE7F6A-5814-EACE-0282-97C9B805EBDB}"/>
              </a:ext>
            </a:extLst>
          </p:cNvPr>
          <p:cNvGrpSpPr/>
          <p:nvPr/>
        </p:nvGrpSpPr>
        <p:grpSpPr>
          <a:xfrm rot="5400000">
            <a:off x="7710721" y="2858622"/>
            <a:ext cx="1272014" cy="905954"/>
            <a:chOff x="1056024" y="1759889"/>
            <a:chExt cx="833858" cy="593890"/>
          </a:xfrm>
        </p:grpSpPr>
        <p:grpSp>
          <p:nvGrpSpPr>
            <p:cNvPr id="247" name="Google Shape;3583;p78">
              <a:extLst>
                <a:ext uri="{FF2B5EF4-FFF2-40B4-BE49-F238E27FC236}">
                  <a16:creationId xmlns:a16="http://schemas.microsoft.com/office/drawing/2014/main" id="{A0EE3A9D-5894-3A77-24E7-EA774D34149F}"/>
                </a:ext>
              </a:extLst>
            </p:cNvPr>
            <p:cNvGrpSpPr/>
            <p:nvPr/>
          </p:nvGrpSpPr>
          <p:grpSpPr>
            <a:xfrm>
              <a:off x="1056024" y="1893872"/>
              <a:ext cx="192996" cy="308654"/>
              <a:chOff x="1056023" y="1893872"/>
              <a:chExt cx="192996" cy="308654"/>
            </a:xfrm>
          </p:grpSpPr>
          <p:sp>
            <p:nvSpPr>
              <p:cNvPr id="264" name="Google Shape;3586;p78">
                <a:extLst>
                  <a:ext uri="{FF2B5EF4-FFF2-40B4-BE49-F238E27FC236}">
                    <a16:creationId xmlns:a16="http://schemas.microsoft.com/office/drawing/2014/main" id="{F474C550-A81D-5131-2880-7466492322A3}"/>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87;p78">
                <a:extLst>
                  <a:ext uri="{FF2B5EF4-FFF2-40B4-BE49-F238E27FC236}">
                    <a16:creationId xmlns:a16="http://schemas.microsoft.com/office/drawing/2014/main" id="{03A65C15-8EA9-CC79-195B-EFDDB9ADA0D1}"/>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589;p78">
              <a:extLst>
                <a:ext uri="{FF2B5EF4-FFF2-40B4-BE49-F238E27FC236}">
                  <a16:creationId xmlns:a16="http://schemas.microsoft.com/office/drawing/2014/main" id="{1B7CC3ED-496C-77DC-7523-B000F48BFC71}"/>
                </a:ext>
              </a:extLst>
            </p:cNvPr>
            <p:cNvGrpSpPr/>
            <p:nvPr/>
          </p:nvGrpSpPr>
          <p:grpSpPr>
            <a:xfrm>
              <a:off x="1589629" y="1759889"/>
              <a:ext cx="300253" cy="593890"/>
              <a:chOff x="1616454" y="1759889"/>
              <a:chExt cx="300253" cy="593890"/>
            </a:xfrm>
          </p:grpSpPr>
          <p:sp>
            <p:nvSpPr>
              <p:cNvPr id="262" name="Google Shape;3598;p78">
                <a:extLst>
                  <a:ext uri="{FF2B5EF4-FFF2-40B4-BE49-F238E27FC236}">
                    <a16:creationId xmlns:a16="http://schemas.microsoft.com/office/drawing/2014/main" id="{FD6E611A-4114-2B06-22B0-8E31123C2176}"/>
                  </a:ext>
                </a:extLst>
              </p:cNvPr>
              <p:cNvSpPr/>
              <p:nvPr/>
            </p:nvSpPr>
            <p:spPr>
              <a:xfrm>
                <a:off x="1784849" y="1759889"/>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3605;p78">
                <a:extLst>
                  <a:ext uri="{FF2B5EF4-FFF2-40B4-BE49-F238E27FC236}">
                    <a16:creationId xmlns:a16="http://schemas.microsoft.com/office/drawing/2014/main" id="{CE1329F9-D157-4722-F99C-641CEA334DF8}"/>
                  </a:ext>
                </a:extLst>
              </p:cNvPr>
              <p:cNvGrpSpPr/>
              <p:nvPr/>
            </p:nvGrpSpPr>
            <p:grpSpPr>
              <a:xfrm>
                <a:off x="1616454" y="2012951"/>
                <a:ext cx="300253" cy="340828"/>
                <a:chOff x="1616453" y="2013538"/>
                <a:chExt cx="300253" cy="340828"/>
              </a:xfrm>
            </p:grpSpPr>
            <p:sp>
              <p:nvSpPr>
                <p:cNvPr id="251" name="Google Shape;3606;p78">
                  <a:extLst>
                    <a:ext uri="{FF2B5EF4-FFF2-40B4-BE49-F238E27FC236}">
                      <a16:creationId xmlns:a16="http://schemas.microsoft.com/office/drawing/2014/main" id="{007CA38A-1ADE-009B-63F9-17DDCECB5652}"/>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3607;p78">
                  <a:extLst>
                    <a:ext uri="{FF2B5EF4-FFF2-40B4-BE49-F238E27FC236}">
                      <a16:creationId xmlns:a16="http://schemas.microsoft.com/office/drawing/2014/main" id="{91D581AF-3032-F975-F98A-F8420E13E6C7}"/>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608;p78">
                  <a:extLst>
                    <a:ext uri="{FF2B5EF4-FFF2-40B4-BE49-F238E27FC236}">
                      <a16:creationId xmlns:a16="http://schemas.microsoft.com/office/drawing/2014/main" id="{95A1BBC3-6495-58D9-3C21-05C64894C101}"/>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609;p78">
                  <a:extLst>
                    <a:ext uri="{FF2B5EF4-FFF2-40B4-BE49-F238E27FC236}">
                      <a16:creationId xmlns:a16="http://schemas.microsoft.com/office/drawing/2014/main" id="{6F444E4D-92DB-F6CF-E110-7FD30E452F08}"/>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10;p78">
                  <a:extLst>
                    <a:ext uri="{FF2B5EF4-FFF2-40B4-BE49-F238E27FC236}">
                      <a16:creationId xmlns:a16="http://schemas.microsoft.com/office/drawing/2014/main" id="{18C45B22-A93C-16B5-1D55-9486E51ED4A1}"/>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611;p78">
                  <a:extLst>
                    <a:ext uri="{FF2B5EF4-FFF2-40B4-BE49-F238E27FC236}">
                      <a16:creationId xmlns:a16="http://schemas.microsoft.com/office/drawing/2014/main" id="{0A7F60BA-E5F0-2EDE-EE5F-84167108B2AC}"/>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12;p78">
                  <a:extLst>
                    <a:ext uri="{FF2B5EF4-FFF2-40B4-BE49-F238E27FC236}">
                      <a16:creationId xmlns:a16="http://schemas.microsoft.com/office/drawing/2014/main" id="{1AF999A7-07DE-35C6-B5C6-F8270DC69DBB}"/>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3613;p78">
                  <a:extLst>
                    <a:ext uri="{FF2B5EF4-FFF2-40B4-BE49-F238E27FC236}">
                      <a16:creationId xmlns:a16="http://schemas.microsoft.com/office/drawing/2014/main" id="{35765EF4-B791-30A6-4D08-D588A8459A1D}"/>
                    </a:ext>
                  </a:extLst>
                </p:cNvPr>
                <p:cNvGrpSpPr/>
                <p:nvPr/>
              </p:nvGrpSpPr>
              <p:grpSpPr>
                <a:xfrm>
                  <a:off x="1839639" y="2013538"/>
                  <a:ext cx="77067" cy="340828"/>
                  <a:chOff x="1839639" y="2013538"/>
                  <a:chExt cx="77067" cy="340828"/>
                </a:xfrm>
              </p:grpSpPr>
              <p:sp>
                <p:nvSpPr>
                  <p:cNvPr id="259" name="Google Shape;3614;p78">
                    <a:extLst>
                      <a:ext uri="{FF2B5EF4-FFF2-40B4-BE49-F238E27FC236}">
                        <a16:creationId xmlns:a16="http://schemas.microsoft.com/office/drawing/2014/main" id="{321B4522-44A6-90FE-6C5D-85C48AEB407A}"/>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615;p78">
                    <a:extLst>
                      <a:ext uri="{FF2B5EF4-FFF2-40B4-BE49-F238E27FC236}">
                        <a16:creationId xmlns:a16="http://schemas.microsoft.com/office/drawing/2014/main" id="{603A921D-CEE9-049D-8FB9-C330D9DADFC1}"/>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72" name="TextBox 271">
            <a:extLst>
              <a:ext uri="{FF2B5EF4-FFF2-40B4-BE49-F238E27FC236}">
                <a16:creationId xmlns:a16="http://schemas.microsoft.com/office/drawing/2014/main" id="{8504C027-5FDA-7C40-69AF-6934045CA033}"/>
              </a:ext>
            </a:extLst>
          </p:cNvPr>
          <p:cNvSpPr txBox="1"/>
          <p:nvPr/>
        </p:nvSpPr>
        <p:spPr>
          <a:xfrm>
            <a:off x="1648736" y="4076770"/>
            <a:ext cx="2104901" cy="477054"/>
          </a:xfrm>
          <a:prstGeom prst="rect">
            <a:avLst/>
          </a:prstGeom>
          <a:noFill/>
        </p:spPr>
        <p:txBody>
          <a:bodyPr wrap="square">
            <a:spAutoFit/>
          </a:bodyPr>
          <a:lstStyle/>
          <a:p>
            <a:r>
              <a:rPr lang="en-GB" sz="2500" b="1" dirty="0">
                <a:latin typeface="Karla" pitchFamily="2" charset="77"/>
              </a:rPr>
              <a:t>Nested Logit</a:t>
            </a:r>
            <a:endParaRPr lang="en-ES" sz="2500" b="1" dirty="0">
              <a:latin typeface="Karla" pitchFamily="2" charset="77"/>
            </a:endParaRPr>
          </a:p>
        </p:txBody>
      </p:sp>
      <p:grpSp>
        <p:nvGrpSpPr>
          <p:cNvPr id="274" name="Google Shape;881;p76">
            <a:extLst>
              <a:ext uri="{FF2B5EF4-FFF2-40B4-BE49-F238E27FC236}">
                <a16:creationId xmlns:a16="http://schemas.microsoft.com/office/drawing/2014/main" id="{77B5058E-0802-7669-8F7A-9F4F2DE8A2DB}"/>
              </a:ext>
            </a:extLst>
          </p:cNvPr>
          <p:cNvGrpSpPr/>
          <p:nvPr/>
        </p:nvGrpSpPr>
        <p:grpSpPr>
          <a:xfrm rot="5400000">
            <a:off x="2360100" y="3315062"/>
            <a:ext cx="659569" cy="516179"/>
            <a:chOff x="4768325" y="2163475"/>
            <a:chExt cx="59700" cy="46725"/>
          </a:xfrm>
        </p:grpSpPr>
        <p:sp>
          <p:nvSpPr>
            <p:cNvPr id="275" name="Google Shape;882;p76">
              <a:extLst>
                <a:ext uri="{FF2B5EF4-FFF2-40B4-BE49-F238E27FC236}">
                  <a16:creationId xmlns:a16="http://schemas.microsoft.com/office/drawing/2014/main" id="{504B30F7-2D6C-34CF-8195-9C7CF5EADE25}"/>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83;p76">
              <a:extLst>
                <a:ext uri="{FF2B5EF4-FFF2-40B4-BE49-F238E27FC236}">
                  <a16:creationId xmlns:a16="http://schemas.microsoft.com/office/drawing/2014/main" id="{F24776AD-1752-A4CB-0632-3329E02333DD}"/>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 name="Rectangle 277">
            <a:extLst>
              <a:ext uri="{FF2B5EF4-FFF2-40B4-BE49-F238E27FC236}">
                <a16:creationId xmlns:a16="http://schemas.microsoft.com/office/drawing/2014/main" id="{29319BF0-FD70-0496-5492-72C40EC6D838}"/>
              </a:ext>
            </a:extLst>
          </p:cNvPr>
          <p:cNvSpPr/>
          <p:nvPr/>
        </p:nvSpPr>
        <p:spPr>
          <a:xfrm>
            <a:off x="-839167" y="1689233"/>
            <a:ext cx="1134319" cy="352601"/>
          </a:xfrm>
          <a:prstGeom prst="rect">
            <a:avLst/>
          </a:prstGeom>
          <a:solidFill>
            <a:srgbClr val="C6171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dirty="0">
              <a:solidFill>
                <a:schemeClr val="bg2"/>
              </a:solidFill>
            </a:endParaRPr>
          </a:p>
        </p:txBody>
      </p:sp>
    </p:spTree>
    <p:extLst>
      <p:ext uri="{BB962C8B-B14F-4D97-AF65-F5344CB8AC3E}">
        <p14:creationId xmlns:p14="http://schemas.microsoft.com/office/powerpoint/2010/main" val="385993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3" name="Google Shape;233;p42"/>
          <p:cNvSpPr/>
          <p:nvPr/>
        </p:nvSpPr>
        <p:spPr>
          <a:xfrm flipH="1">
            <a:off x="4571975" y="2490875"/>
            <a:ext cx="4572000" cy="1302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latin typeface="Neue Haas Grotesk Text Pro" panose="020B0504020202020204" pitchFamily="34" charset="77"/>
            </a:endParaRPr>
          </a:p>
        </p:txBody>
      </p:sp>
      <p:sp>
        <p:nvSpPr>
          <p:cNvPr id="234" name="Google Shape;234;p42"/>
          <p:cNvSpPr txBox="1">
            <a:spLocks noGrp="1"/>
          </p:cNvSpPr>
          <p:nvPr>
            <p:ph type="title"/>
          </p:nvPr>
        </p:nvSpPr>
        <p:spPr>
          <a:xfrm>
            <a:off x="5231757" y="2596475"/>
            <a:ext cx="3553428"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Neue Haas Grotesk Text Pro" panose="020B0504020202020204" pitchFamily="34" charset="77"/>
              </a:rPr>
              <a:t>Introduction</a:t>
            </a:r>
            <a:endParaRPr b="1">
              <a:solidFill>
                <a:schemeClr val="tx1"/>
              </a:solidFill>
              <a:latin typeface="Neue Haas Grotesk Text Pro" panose="020B0504020202020204" pitchFamily="34" charset="77"/>
            </a:endParaRPr>
          </a:p>
        </p:txBody>
      </p:sp>
      <p:sp>
        <p:nvSpPr>
          <p:cNvPr id="235" name="Google Shape;235;p42"/>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r>
              <a:rPr lang="en-US" b="1" dirty="0">
                <a:latin typeface="Neue Haas Grotesk Text Pro" panose="020B0504020202020204" pitchFamily="34" charset="77"/>
              </a:rPr>
              <a:t>C</a:t>
            </a:r>
            <a:r>
              <a:rPr lang="en-CA" b="1" dirty="0" err="1">
                <a:latin typeface="Neue Haas Grotesk Text Pro" panose="020B0504020202020204" pitchFamily="34" charset="77"/>
              </a:rPr>
              <a:t>ontext</a:t>
            </a:r>
            <a:r>
              <a:rPr lang="en-CA" b="1" dirty="0">
                <a:latin typeface="Neue Haas Grotesk Text Pro" panose="020B0504020202020204" pitchFamily="34" charset="77"/>
              </a:rPr>
              <a:t> and the Octavius framework</a:t>
            </a:r>
            <a:endParaRPr lang="en-US" dirty="0">
              <a:latin typeface="Neue Haas Grotesk Text Pro" panose="020B0504020202020204" pitchFamily="34" charset="77"/>
            </a:endParaRPr>
          </a:p>
        </p:txBody>
      </p:sp>
      <p:sp>
        <p:nvSpPr>
          <p:cNvPr id="236" name="Google Shape;236;p4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latin typeface="Neue Haas Grotesk Text Pro" panose="020B0504020202020204" pitchFamily="34" charset="77"/>
              </a:rPr>
              <a:t>01.</a:t>
            </a:r>
            <a:endParaRPr>
              <a:solidFill>
                <a:schemeClr val="tx1"/>
              </a:solidFill>
              <a:latin typeface="Neue Haas Grotesk Text Pro" panose="020B0504020202020204"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F5E8-24C6-93AA-51C1-34397BB45250}"/>
              </a:ext>
            </a:extLst>
          </p:cNvPr>
          <p:cNvSpPr>
            <a:spLocks noGrp="1"/>
          </p:cNvSpPr>
          <p:nvPr>
            <p:ph type="title"/>
          </p:nvPr>
        </p:nvSpPr>
        <p:spPr>
          <a:xfrm>
            <a:off x="425375" y="341613"/>
            <a:ext cx="3521100" cy="769800"/>
          </a:xfrm>
        </p:spPr>
        <p:txBody>
          <a:bodyPr/>
          <a:lstStyle/>
          <a:p>
            <a:pPr algn="l"/>
            <a:r>
              <a:rPr lang="en-US" sz="2800" b="1" dirty="0">
                <a:latin typeface="Neue Haas Grotesk Text Pro" panose="020B0504020202020204" pitchFamily="34" charset="77"/>
              </a:rPr>
              <a:t>Methodological</a:t>
            </a:r>
            <a:br>
              <a:rPr lang="en-US" sz="2800" b="1" dirty="0">
                <a:latin typeface="Neue Haas Grotesk Text Pro" panose="020B0504020202020204" pitchFamily="34" charset="77"/>
              </a:rPr>
            </a:br>
            <a:r>
              <a:rPr lang="en-US" sz="2800" b="1" dirty="0">
                <a:latin typeface="Neue Haas Grotesk Text Pro" panose="020B0504020202020204" pitchFamily="34" charset="77"/>
              </a:rPr>
              <a:t>Limitations</a:t>
            </a:r>
            <a:endParaRPr lang="en-CA" sz="2800" b="1" dirty="0">
              <a:latin typeface="Neue Haas Grotesk Text Pro" panose="020B0504020202020204" pitchFamily="34" charset="77"/>
            </a:endParaRPr>
          </a:p>
        </p:txBody>
      </p:sp>
      <p:sp>
        <p:nvSpPr>
          <p:cNvPr id="5" name="Rectangle 4">
            <a:extLst>
              <a:ext uri="{FF2B5EF4-FFF2-40B4-BE49-F238E27FC236}">
                <a16:creationId xmlns:a16="http://schemas.microsoft.com/office/drawing/2014/main" id="{C723F28C-642E-2012-E28E-F3E07C1D5264}"/>
              </a:ext>
            </a:extLst>
          </p:cNvPr>
          <p:cNvSpPr/>
          <p:nvPr/>
        </p:nvSpPr>
        <p:spPr>
          <a:xfrm>
            <a:off x="-839167" y="1689233"/>
            <a:ext cx="1134319" cy="352601"/>
          </a:xfrm>
          <a:prstGeom prst="rect">
            <a:avLst/>
          </a:prstGeom>
          <a:solidFill>
            <a:srgbClr val="C6171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dirty="0">
              <a:solidFill>
                <a:schemeClr val="bg2"/>
              </a:solidFill>
            </a:endParaRPr>
          </a:p>
        </p:txBody>
      </p:sp>
      <p:sp>
        <p:nvSpPr>
          <p:cNvPr id="7" name="Subtitle 2">
            <a:extLst>
              <a:ext uri="{FF2B5EF4-FFF2-40B4-BE49-F238E27FC236}">
                <a16:creationId xmlns:a16="http://schemas.microsoft.com/office/drawing/2014/main" id="{F44E198A-1D26-AD63-4571-3766A976A94F}"/>
              </a:ext>
            </a:extLst>
          </p:cNvPr>
          <p:cNvSpPr txBox="1">
            <a:spLocks/>
          </p:cNvSpPr>
          <p:nvPr/>
        </p:nvSpPr>
        <p:spPr>
          <a:xfrm>
            <a:off x="387809" y="1576808"/>
            <a:ext cx="4629540" cy="5136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Karla"/>
              <a:buNone/>
              <a:defRPr sz="16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algn="l"/>
            <a:r>
              <a:rPr lang="en-CA" sz="2500" b="1" dirty="0">
                <a:latin typeface="Karla" pitchFamily="2" charset="77"/>
              </a:rPr>
              <a:t>One-sided focus on workers</a:t>
            </a:r>
          </a:p>
        </p:txBody>
      </p:sp>
      <p:sp>
        <p:nvSpPr>
          <p:cNvPr id="12" name="TextBox 11">
            <a:extLst>
              <a:ext uri="{FF2B5EF4-FFF2-40B4-BE49-F238E27FC236}">
                <a16:creationId xmlns:a16="http://schemas.microsoft.com/office/drawing/2014/main" id="{A708D643-B363-D135-4321-7CF9A7A0608C}"/>
              </a:ext>
            </a:extLst>
          </p:cNvPr>
          <p:cNvSpPr txBox="1"/>
          <p:nvPr/>
        </p:nvSpPr>
        <p:spPr>
          <a:xfrm>
            <a:off x="546028" y="2008865"/>
            <a:ext cx="4925028" cy="584775"/>
          </a:xfrm>
          <a:prstGeom prst="rect">
            <a:avLst/>
          </a:prstGeom>
          <a:noFill/>
        </p:spPr>
        <p:txBody>
          <a:bodyPr wrap="square">
            <a:spAutoFit/>
          </a:bodyPr>
          <a:lstStyle/>
          <a:p>
            <a:r>
              <a:rPr lang="en-GB" sz="1600" dirty="0"/>
              <a:t>It ignores employer constraints and labour market matching.</a:t>
            </a:r>
            <a:endParaRPr lang="en-ES" sz="1600" dirty="0">
              <a:latin typeface="Karla" pitchFamily="2" charset="77"/>
            </a:endParaRPr>
          </a:p>
        </p:txBody>
      </p:sp>
      <p:pic>
        <p:nvPicPr>
          <p:cNvPr id="19" name="Picture 18" descr="A diagram of a model&#10;&#10;Description automatically generated">
            <a:extLst>
              <a:ext uri="{FF2B5EF4-FFF2-40B4-BE49-F238E27FC236}">
                <a16:creationId xmlns:a16="http://schemas.microsoft.com/office/drawing/2014/main" id="{47A8F9B8-AE65-CBC5-E147-0E7890E9E955}"/>
              </a:ext>
            </a:extLst>
          </p:cNvPr>
          <p:cNvPicPr>
            <a:picLocks noChangeAspect="1"/>
          </p:cNvPicPr>
          <p:nvPr/>
        </p:nvPicPr>
        <p:blipFill rotWithShape="1">
          <a:blip r:embed="rId3"/>
          <a:srcRect l="10362" r="9492"/>
          <a:stretch/>
        </p:blipFill>
        <p:spPr>
          <a:xfrm>
            <a:off x="5197528" y="490245"/>
            <a:ext cx="3651320" cy="3037240"/>
          </a:xfrm>
          <a:prstGeom prst="rect">
            <a:avLst/>
          </a:prstGeom>
        </p:spPr>
      </p:pic>
      <p:sp>
        <p:nvSpPr>
          <p:cNvPr id="23" name="TextBox 22">
            <a:extLst>
              <a:ext uri="{FF2B5EF4-FFF2-40B4-BE49-F238E27FC236}">
                <a16:creationId xmlns:a16="http://schemas.microsoft.com/office/drawing/2014/main" id="{E420943B-82DC-220F-7DDC-B1CCFF753ACE}"/>
              </a:ext>
            </a:extLst>
          </p:cNvPr>
          <p:cNvSpPr txBox="1"/>
          <p:nvPr/>
        </p:nvSpPr>
        <p:spPr>
          <a:xfrm>
            <a:off x="5437657" y="3390848"/>
            <a:ext cx="3171061" cy="369332"/>
          </a:xfrm>
          <a:prstGeom prst="rect">
            <a:avLst/>
          </a:prstGeom>
          <a:noFill/>
        </p:spPr>
        <p:txBody>
          <a:bodyPr wrap="none" rtlCol="0">
            <a:spAutoFit/>
          </a:bodyPr>
          <a:lstStyle/>
          <a:p>
            <a:r>
              <a:rPr lang="en-GB" sz="900" dirty="0">
                <a:latin typeface="Karla" pitchFamily="2" charset="77"/>
              </a:rPr>
              <a:t>Illustration generated by </a:t>
            </a:r>
            <a:r>
              <a:rPr lang="en-GB" sz="900" dirty="0" err="1">
                <a:latin typeface="Karla" pitchFamily="2" charset="77"/>
              </a:rPr>
              <a:t>ChatGPT</a:t>
            </a:r>
            <a:r>
              <a:rPr lang="en-GB" sz="900" dirty="0">
                <a:latin typeface="Karla" pitchFamily="2" charset="77"/>
              </a:rPr>
              <a:t> (</a:t>
            </a:r>
            <a:r>
              <a:rPr lang="en-GB" sz="900" dirty="0" err="1">
                <a:latin typeface="Karla" pitchFamily="2" charset="77"/>
              </a:rPr>
              <a:t>OpenAI</a:t>
            </a:r>
            <a:r>
              <a:rPr lang="en-GB" sz="900" dirty="0">
                <a:latin typeface="Karla" pitchFamily="2" charset="77"/>
              </a:rPr>
              <a:t>), August 2025.</a:t>
            </a:r>
            <a:endParaRPr lang="en-ES" sz="900" dirty="0">
              <a:latin typeface="Karla" pitchFamily="2" charset="77"/>
            </a:endParaRPr>
          </a:p>
          <a:p>
            <a:endParaRPr lang="en-ES" sz="900" dirty="0">
              <a:latin typeface="Karla" pitchFamily="2" charset="77"/>
            </a:endParaRPr>
          </a:p>
        </p:txBody>
      </p:sp>
      <p:sp>
        <p:nvSpPr>
          <p:cNvPr id="30" name="TextBox 29">
            <a:extLst>
              <a:ext uri="{FF2B5EF4-FFF2-40B4-BE49-F238E27FC236}">
                <a16:creationId xmlns:a16="http://schemas.microsoft.com/office/drawing/2014/main" id="{4E06323B-CA13-7BD9-156A-F9BA30354A5A}"/>
              </a:ext>
            </a:extLst>
          </p:cNvPr>
          <p:cNvSpPr txBox="1"/>
          <p:nvPr/>
        </p:nvSpPr>
        <p:spPr>
          <a:xfrm>
            <a:off x="1422909" y="3321600"/>
            <a:ext cx="2559339" cy="477054"/>
          </a:xfrm>
          <a:prstGeom prst="rect">
            <a:avLst/>
          </a:prstGeom>
          <a:noFill/>
        </p:spPr>
        <p:txBody>
          <a:bodyPr wrap="square">
            <a:spAutoFit/>
          </a:bodyPr>
          <a:lstStyle/>
          <a:p>
            <a:r>
              <a:rPr lang="en-GB" sz="2500" b="1" dirty="0">
                <a:latin typeface="Karla" pitchFamily="2" charset="77"/>
              </a:rPr>
              <a:t>Shadow Pricing</a:t>
            </a:r>
            <a:endParaRPr lang="en-ES" sz="2500" b="1" dirty="0">
              <a:latin typeface="Karla" pitchFamily="2" charset="77"/>
            </a:endParaRPr>
          </a:p>
        </p:txBody>
      </p:sp>
      <p:grpSp>
        <p:nvGrpSpPr>
          <p:cNvPr id="31" name="Google Shape;881;p76">
            <a:extLst>
              <a:ext uri="{FF2B5EF4-FFF2-40B4-BE49-F238E27FC236}">
                <a16:creationId xmlns:a16="http://schemas.microsoft.com/office/drawing/2014/main" id="{C4D33756-A511-18D4-DAF5-ED4953C8B8D5}"/>
              </a:ext>
            </a:extLst>
          </p:cNvPr>
          <p:cNvGrpSpPr/>
          <p:nvPr/>
        </p:nvGrpSpPr>
        <p:grpSpPr>
          <a:xfrm rot="5400000">
            <a:off x="2358007" y="2671272"/>
            <a:ext cx="659569" cy="516179"/>
            <a:chOff x="4768325" y="2163475"/>
            <a:chExt cx="59700" cy="46725"/>
          </a:xfrm>
        </p:grpSpPr>
        <p:sp>
          <p:nvSpPr>
            <p:cNvPr id="33" name="Google Shape;882;p76">
              <a:extLst>
                <a:ext uri="{FF2B5EF4-FFF2-40B4-BE49-F238E27FC236}">
                  <a16:creationId xmlns:a16="http://schemas.microsoft.com/office/drawing/2014/main" id="{A89BD60B-CD60-8066-6AD5-1EEB7DC76516}"/>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883;p76">
              <a:extLst>
                <a:ext uri="{FF2B5EF4-FFF2-40B4-BE49-F238E27FC236}">
                  <a16:creationId xmlns:a16="http://schemas.microsoft.com/office/drawing/2014/main" id="{0B9523CB-8867-5285-01E9-F7DE7BE1319F}"/>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TextBox 35">
            <a:extLst>
              <a:ext uri="{FF2B5EF4-FFF2-40B4-BE49-F238E27FC236}">
                <a16:creationId xmlns:a16="http://schemas.microsoft.com/office/drawing/2014/main" id="{D58B8A9E-AF7C-0B78-CB77-DFE1438CDBF3}"/>
              </a:ext>
            </a:extLst>
          </p:cNvPr>
          <p:cNvSpPr txBox="1"/>
          <p:nvPr/>
        </p:nvSpPr>
        <p:spPr>
          <a:xfrm>
            <a:off x="783942" y="3840820"/>
            <a:ext cx="3925568" cy="615553"/>
          </a:xfrm>
          <a:prstGeom prst="rect">
            <a:avLst/>
          </a:prstGeom>
          <a:noFill/>
        </p:spPr>
        <p:txBody>
          <a:bodyPr wrap="square">
            <a:spAutoFit/>
          </a:bodyPr>
          <a:lstStyle/>
          <a:p>
            <a:pPr algn="ctr"/>
            <a:r>
              <a:rPr lang="en-GB" sz="1700" dirty="0"/>
              <a:t>extra “penalties” added to the utility of destinations that are oversaturated.</a:t>
            </a:r>
          </a:p>
        </p:txBody>
      </p:sp>
      <p:sp>
        <p:nvSpPr>
          <p:cNvPr id="45" name="TextBox 44">
            <a:extLst>
              <a:ext uri="{FF2B5EF4-FFF2-40B4-BE49-F238E27FC236}">
                <a16:creationId xmlns:a16="http://schemas.microsoft.com/office/drawing/2014/main" id="{9804FC42-16EE-0ABE-8BFA-4EFB741161AE}"/>
              </a:ext>
            </a:extLst>
          </p:cNvPr>
          <p:cNvSpPr txBox="1"/>
          <p:nvPr/>
        </p:nvSpPr>
        <p:spPr>
          <a:xfrm>
            <a:off x="5060403" y="3766012"/>
            <a:ext cx="4083597" cy="954107"/>
          </a:xfrm>
          <a:prstGeom prst="rect">
            <a:avLst/>
          </a:prstGeom>
          <a:noFill/>
        </p:spPr>
        <p:txBody>
          <a:bodyPr wrap="square">
            <a:spAutoFit/>
          </a:bodyPr>
          <a:lstStyle/>
          <a:p>
            <a:r>
              <a:rPr lang="en-GB" sz="1400" b="1" dirty="0">
                <a:solidFill>
                  <a:schemeClr val="bg2"/>
                </a:solidFill>
              </a:rPr>
              <a:t>Iterative estimation: </a:t>
            </a:r>
            <a:r>
              <a:rPr lang="en-GB" sz="1400" dirty="0"/>
              <a:t>The model repeatedly updates shadow prices and recomputes choices until the flows balance with the capacity limits. (Number of jobs in relevant work sector)</a:t>
            </a:r>
          </a:p>
        </p:txBody>
      </p:sp>
    </p:spTree>
    <p:extLst>
      <p:ext uri="{BB962C8B-B14F-4D97-AF65-F5344CB8AC3E}">
        <p14:creationId xmlns:p14="http://schemas.microsoft.com/office/powerpoint/2010/main" val="986172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Google Shape;3395;p78">
            <a:extLst>
              <a:ext uri="{FF2B5EF4-FFF2-40B4-BE49-F238E27FC236}">
                <a16:creationId xmlns:a16="http://schemas.microsoft.com/office/drawing/2014/main" id="{F0925AF4-52A4-0655-CB3C-807470F7D218}"/>
              </a:ext>
            </a:extLst>
          </p:cNvPr>
          <p:cNvCxnSpPr/>
          <p:nvPr/>
        </p:nvCxnSpPr>
        <p:spPr>
          <a:xfrm>
            <a:off x="1183246" y="3049669"/>
            <a:ext cx="0" cy="532934"/>
          </a:xfrm>
          <a:prstGeom prst="straightConnector1">
            <a:avLst/>
          </a:prstGeom>
          <a:noFill/>
          <a:ln w="9525" cap="flat" cmpd="sng">
            <a:solidFill>
              <a:srgbClr val="435D74"/>
            </a:solidFill>
            <a:prstDash val="solid"/>
            <a:round/>
            <a:headEnd type="none" w="med" len="med"/>
            <a:tailEnd type="none" w="med" len="med"/>
          </a:ln>
        </p:spPr>
      </p:cxnSp>
      <p:sp>
        <p:nvSpPr>
          <p:cNvPr id="4" name="Title 1">
            <a:extLst>
              <a:ext uri="{FF2B5EF4-FFF2-40B4-BE49-F238E27FC236}">
                <a16:creationId xmlns:a16="http://schemas.microsoft.com/office/drawing/2014/main" id="{641DBF4C-1FDC-051E-E3A7-F7070301E429}"/>
              </a:ext>
            </a:extLst>
          </p:cNvPr>
          <p:cNvSpPr>
            <a:spLocks noGrp="1"/>
          </p:cNvSpPr>
          <p:nvPr>
            <p:ph type="title"/>
          </p:nvPr>
        </p:nvSpPr>
        <p:spPr>
          <a:xfrm>
            <a:off x="425375" y="341613"/>
            <a:ext cx="3521100" cy="769800"/>
          </a:xfrm>
        </p:spPr>
        <p:txBody>
          <a:bodyPr/>
          <a:lstStyle/>
          <a:p>
            <a:pPr algn="l"/>
            <a:r>
              <a:rPr lang="en-US" sz="2800" b="1" dirty="0">
                <a:latin typeface="Neue Haas Grotesk Text Pro" panose="020B0504020202020204" pitchFamily="34" charset="77"/>
              </a:rPr>
              <a:t>Future Directions</a:t>
            </a:r>
            <a:br>
              <a:rPr lang="en-US" sz="2800" b="1" dirty="0">
                <a:latin typeface="Neue Haas Grotesk Text Pro" panose="020B0504020202020204" pitchFamily="34" charset="77"/>
              </a:rPr>
            </a:br>
            <a:r>
              <a:rPr lang="en-GB" sz="1400" dirty="0">
                <a:latin typeface="Neue Haas Grotesk Text Pro" panose="020B0504020202020204" pitchFamily="34" charset="77"/>
              </a:rPr>
              <a:t>Methods &amp; Implementation</a:t>
            </a:r>
            <a:endParaRPr lang="en-CA" sz="2800" b="1" dirty="0">
              <a:latin typeface="Neue Haas Grotesk Text Pro" panose="020B0504020202020204" pitchFamily="34" charset="77"/>
            </a:endParaRPr>
          </a:p>
        </p:txBody>
      </p:sp>
      <p:grpSp>
        <p:nvGrpSpPr>
          <p:cNvPr id="2" name="Google Shape;3387;p78">
            <a:extLst>
              <a:ext uri="{FF2B5EF4-FFF2-40B4-BE49-F238E27FC236}">
                <a16:creationId xmlns:a16="http://schemas.microsoft.com/office/drawing/2014/main" id="{71C5C7E9-3E0D-1FC7-11A2-0A7C4160676B}"/>
              </a:ext>
            </a:extLst>
          </p:cNvPr>
          <p:cNvGrpSpPr/>
          <p:nvPr/>
        </p:nvGrpSpPr>
        <p:grpSpPr>
          <a:xfrm>
            <a:off x="469446" y="1406236"/>
            <a:ext cx="8141292" cy="2176364"/>
            <a:chOff x="3532815" y="2329340"/>
            <a:chExt cx="1524157" cy="407444"/>
          </a:xfrm>
        </p:grpSpPr>
        <p:cxnSp>
          <p:nvCxnSpPr>
            <p:cNvPr id="10" name="Google Shape;3403;p78">
              <a:extLst>
                <a:ext uri="{FF2B5EF4-FFF2-40B4-BE49-F238E27FC236}">
                  <a16:creationId xmlns:a16="http://schemas.microsoft.com/office/drawing/2014/main" id="{0AD2CAE0-B8E0-F766-CC1E-493C41EA7ECF}"/>
                </a:ext>
              </a:extLst>
            </p:cNvPr>
            <p:cNvCxnSpPr>
              <a:cxnSpLocks/>
            </p:cNvCxnSpPr>
            <p:nvPr/>
          </p:nvCxnSpPr>
          <p:spPr>
            <a:xfrm>
              <a:off x="4916083" y="2637160"/>
              <a:ext cx="0" cy="99623"/>
            </a:xfrm>
            <a:prstGeom prst="straightConnector1">
              <a:avLst/>
            </a:prstGeom>
            <a:noFill/>
            <a:ln w="9525" cap="flat" cmpd="sng">
              <a:solidFill>
                <a:srgbClr val="435D74"/>
              </a:solidFill>
              <a:prstDash val="solid"/>
              <a:round/>
              <a:headEnd type="none" w="med" len="med"/>
              <a:tailEnd type="none" w="med" len="med"/>
            </a:ln>
          </p:spPr>
        </p:cxnSp>
        <p:cxnSp>
          <p:nvCxnSpPr>
            <p:cNvPr id="13" name="Google Shape;3399;p78">
              <a:extLst>
                <a:ext uri="{FF2B5EF4-FFF2-40B4-BE49-F238E27FC236}">
                  <a16:creationId xmlns:a16="http://schemas.microsoft.com/office/drawing/2014/main" id="{1269F6C3-F067-9EFA-2AB5-66EE0C938CC3}"/>
                </a:ext>
              </a:extLst>
            </p:cNvPr>
            <p:cNvCxnSpPr>
              <a:cxnSpLocks/>
            </p:cNvCxnSpPr>
            <p:nvPr/>
          </p:nvCxnSpPr>
          <p:spPr>
            <a:xfrm rot="10800000">
              <a:off x="4503961" y="2329340"/>
              <a:ext cx="0" cy="110816"/>
            </a:xfrm>
            <a:prstGeom prst="straightConnector1">
              <a:avLst/>
            </a:prstGeom>
            <a:noFill/>
            <a:ln w="9525" cap="flat" cmpd="sng">
              <a:solidFill>
                <a:srgbClr val="435D74"/>
              </a:solidFill>
              <a:prstDash val="solid"/>
              <a:round/>
              <a:headEnd type="none" w="med" len="med"/>
              <a:tailEnd type="none" w="med" len="med"/>
            </a:ln>
          </p:spPr>
        </p:cxnSp>
        <p:cxnSp>
          <p:nvCxnSpPr>
            <p:cNvPr id="3" name="Google Shape;3388;p78">
              <a:extLst>
                <a:ext uri="{FF2B5EF4-FFF2-40B4-BE49-F238E27FC236}">
                  <a16:creationId xmlns:a16="http://schemas.microsoft.com/office/drawing/2014/main" id="{DEE02B8E-423C-B2FD-BE3A-47DF765A6863}"/>
                </a:ext>
              </a:extLst>
            </p:cNvPr>
            <p:cNvCxnSpPr>
              <a:cxnSpLocks/>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 name="Google Shape;3394;p78">
              <a:extLst>
                <a:ext uri="{FF2B5EF4-FFF2-40B4-BE49-F238E27FC236}">
                  <a16:creationId xmlns:a16="http://schemas.microsoft.com/office/drawing/2014/main" id="{161AF751-8B68-955C-ACCF-66173699BE54}"/>
                </a:ext>
              </a:extLst>
            </p:cNvPr>
            <p:cNvGrpSpPr/>
            <p:nvPr/>
          </p:nvGrpSpPr>
          <p:grpSpPr>
            <a:xfrm>
              <a:off x="3532815" y="2384932"/>
              <a:ext cx="1524157" cy="351852"/>
              <a:chOff x="3511691" y="1695913"/>
              <a:chExt cx="921160" cy="212651"/>
            </a:xfrm>
          </p:grpSpPr>
          <p:cxnSp>
            <p:nvCxnSpPr>
              <p:cNvPr id="16" name="Google Shape;3395;p78">
                <a:extLst>
                  <a:ext uri="{FF2B5EF4-FFF2-40B4-BE49-F238E27FC236}">
                    <a16:creationId xmlns:a16="http://schemas.microsoft.com/office/drawing/2014/main" id="{158EDD77-89F0-BD1D-2CAB-3C4F9B7CA55C}"/>
                  </a:ext>
                </a:extLst>
              </p:cNvPr>
              <p:cNvCxnSpPr/>
              <p:nvPr/>
            </p:nvCxnSpPr>
            <p:spPr>
              <a:xfrm>
                <a:off x="3853790" y="1848264"/>
                <a:ext cx="0" cy="60300"/>
              </a:xfrm>
              <a:prstGeom prst="straightConnector1">
                <a:avLst/>
              </a:prstGeom>
              <a:noFill/>
              <a:ln w="9525" cap="flat" cmpd="sng">
                <a:solidFill>
                  <a:srgbClr val="435D74"/>
                </a:solidFill>
                <a:prstDash val="solid"/>
                <a:round/>
                <a:headEnd type="none" w="med" len="med"/>
                <a:tailEnd type="none" w="med" len="med"/>
              </a:ln>
            </p:spPr>
          </p:cxnSp>
          <p:sp>
            <p:nvSpPr>
              <p:cNvPr id="18" name="Google Shape;3397;p78">
                <a:extLst>
                  <a:ext uri="{FF2B5EF4-FFF2-40B4-BE49-F238E27FC236}">
                    <a16:creationId xmlns:a16="http://schemas.microsoft.com/office/drawing/2014/main" id="{E023A454-94D5-3C16-1178-3A8E63360655}"/>
                  </a:ext>
                </a:extLst>
              </p:cNvPr>
              <p:cNvSpPr/>
              <p:nvPr/>
            </p:nvSpPr>
            <p:spPr>
              <a:xfrm>
                <a:off x="3768859" y="1697269"/>
                <a:ext cx="169863" cy="169862"/>
              </a:xfrm>
              <a:prstGeom prst="ellips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397;p78">
                <a:extLst>
                  <a:ext uri="{FF2B5EF4-FFF2-40B4-BE49-F238E27FC236}">
                    <a16:creationId xmlns:a16="http://schemas.microsoft.com/office/drawing/2014/main" id="{FCDD636C-03A3-343A-3514-D36937CE82D6}"/>
                  </a:ext>
                </a:extLst>
              </p:cNvPr>
              <p:cNvSpPr/>
              <p:nvPr/>
            </p:nvSpPr>
            <p:spPr>
              <a:xfrm>
                <a:off x="3511691" y="1697236"/>
                <a:ext cx="169863" cy="169862"/>
              </a:xfrm>
              <a:prstGeom prst="ellips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tx1"/>
                  </a:solidFill>
                  <a:latin typeface="Karla" pitchFamily="2" charset="77"/>
                </a:endParaRPr>
              </a:p>
            </p:txBody>
          </p:sp>
          <p:sp>
            <p:nvSpPr>
              <p:cNvPr id="29" name="Google Shape;3397;p78">
                <a:extLst>
                  <a:ext uri="{FF2B5EF4-FFF2-40B4-BE49-F238E27FC236}">
                    <a16:creationId xmlns:a16="http://schemas.microsoft.com/office/drawing/2014/main" id="{C4DD3F2C-946C-3964-2128-2689CC017DF7}"/>
                  </a:ext>
                </a:extLst>
              </p:cNvPr>
              <p:cNvSpPr/>
              <p:nvPr/>
            </p:nvSpPr>
            <p:spPr>
              <a:xfrm>
                <a:off x="4014430" y="1697236"/>
                <a:ext cx="169863" cy="169862"/>
              </a:xfrm>
              <a:prstGeom prst="ellips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397;p78">
                <a:extLst>
                  <a:ext uri="{FF2B5EF4-FFF2-40B4-BE49-F238E27FC236}">
                    <a16:creationId xmlns:a16="http://schemas.microsoft.com/office/drawing/2014/main" id="{5BB052B3-D0D0-78A0-3EC9-5E85E66AE90E}"/>
                  </a:ext>
                </a:extLst>
              </p:cNvPr>
              <p:cNvSpPr/>
              <p:nvPr/>
            </p:nvSpPr>
            <p:spPr>
              <a:xfrm>
                <a:off x="4262988" y="1695913"/>
                <a:ext cx="169863" cy="169862"/>
              </a:xfrm>
              <a:prstGeom prst="ellips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5" name="TextBox 34">
            <a:extLst>
              <a:ext uri="{FF2B5EF4-FFF2-40B4-BE49-F238E27FC236}">
                <a16:creationId xmlns:a16="http://schemas.microsoft.com/office/drawing/2014/main" id="{4631E763-5CBD-D843-19BA-71414002B7C4}"/>
              </a:ext>
            </a:extLst>
          </p:cNvPr>
          <p:cNvSpPr txBox="1"/>
          <p:nvPr/>
        </p:nvSpPr>
        <p:spPr>
          <a:xfrm>
            <a:off x="449600" y="2249722"/>
            <a:ext cx="1540955" cy="738664"/>
          </a:xfrm>
          <a:prstGeom prst="rect">
            <a:avLst/>
          </a:prstGeom>
          <a:noFill/>
        </p:spPr>
        <p:txBody>
          <a:bodyPr wrap="square" rtlCol="0">
            <a:spAutoFit/>
          </a:bodyPr>
          <a:lstStyle/>
          <a:p>
            <a:pPr algn="ctr"/>
            <a:r>
              <a:rPr lang="en-GB" b="1" dirty="0">
                <a:solidFill>
                  <a:schemeClr val="tx1"/>
                </a:solidFill>
                <a:latin typeface="Karla" pitchFamily="2" charset="77"/>
              </a:rPr>
              <a:t>Activity-based realism</a:t>
            </a:r>
          </a:p>
          <a:p>
            <a:pPr algn="ctr"/>
            <a:endParaRPr lang="en-ES" dirty="0"/>
          </a:p>
        </p:txBody>
      </p:sp>
      <p:sp>
        <p:nvSpPr>
          <p:cNvPr id="47" name="TextBox 46">
            <a:extLst>
              <a:ext uri="{FF2B5EF4-FFF2-40B4-BE49-F238E27FC236}">
                <a16:creationId xmlns:a16="http://schemas.microsoft.com/office/drawing/2014/main" id="{2E63404E-932D-6A04-072C-20FCD0189FDE}"/>
              </a:ext>
            </a:extLst>
          </p:cNvPr>
          <p:cNvSpPr txBox="1"/>
          <p:nvPr/>
        </p:nvSpPr>
        <p:spPr>
          <a:xfrm>
            <a:off x="2722473" y="2223110"/>
            <a:ext cx="1540955" cy="523220"/>
          </a:xfrm>
          <a:prstGeom prst="rect">
            <a:avLst/>
          </a:prstGeom>
          <a:noFill/>
        </p:spPr>
        <p:txBody>
          <a:bodyPr wrap="square" rtlCol="0">
            <a:spAutoFit/>
          </a:bodyPr>
          <a:lstStyle/>
          <a:p>
            <a:pPr algn="ctr"/>
            <a:r>
              <a:rPr lang="en-GB" b="1" dirty="0">
                <a:solidFill>
                  <a:schemeClr val="tx1"/>
                </a:solidFill>
                <a:latin typeface="Karla" pitchFamily="2" charset="77"/>
              </a:rPr>
              <a:t>Limit alternatives</a:t>
            </a:r>
            <a:endParaRPr lang="en-ES" dirty="0"/>
          </a:p>
        </p:txBody>
      </p:sp>
      <p:sp>
        <p:nvSpPr>
          <p:cNvPr id="48" name="TextBox 47">
            <a:extLst>
              <a:ext uri="{FF2B5EF4-FFF2-40B4-BE49-F238E27FC236}">
                <a16:creationId xmlns:a16="http://schemas.microsoft.com/office/drawing/2014/main" id="{312A1A4A-41E9-AC7B-7903-52CEC18B1C40}"/>
              </a:ext>
            </a:extLst>
          </p:cNvPr>
          <p:cNvSpPr txBox="1"/>
          <p:nvPr/>
        </p:nvSpPr>
        <p:spPr>
          <a:xfrm>
            <a:off x="4892851" y="2330831"/>
            <a:ext cx="1540955" cy="307777"/>
          </a:xfrm>
          <a:prstGeom prst="rect">
            <a:avLst/>
          </a:prstGeom>
          <a:noFill/>
        </p:spPr>
        <p:txBody>
          <a:bodyPr wrap="square" rtlCol="0">
            <a:spAutoFit/>
          </a:bodyPr>
          <a:lstStyle/>
          <a:p>
            <a:pPr algn="ctr"/>
            <a:r>
              <a:rPr lang="en-GB" b="1" dirty="0">
                <a:solidFill>
                  <a:schemeClr val="tx1"/>
                </a:solidFill>
                <a:latin typeface="Karla" pitchFamily="2" charset="77"/>
              </a:rPr>
              <a:t>Latent classes</a:t>
            </a:r>
            <a:endParaRPr lang="en-ES" dirty="0"/>
          </a:p>
        </p:txBody>
      </p:sp>
      <p:sp>
        <p:nvSpPr>
          <p:cNvPr id="49" name="TextBox 48">
            <a:extLst>
              <a:ext uri="{FF2B5EF4-FFF2-40B4-BE49-F238E27FC236}">
                <a16:creationId xmlns:a16="http://schemas.microsoft.com/office/drawing/2014/main" id="{62571B77-4DC2-0D39-E2B3-B21469991702}"/>
              </a:ext>
            </a:extLst>
          </p:cNvPr>
          <p:cNvSpPr txBox="1"/>
          <p:nvPr/>
        </p:nvSpPr>
        <p:spPr>
          <a:xfrm>
            <a:off x="7087699" y="2202418"/>
            <a:ext cx="1540955" cy="523220"/>
          </a:xfrm>
          <a:prstGeom prst="rect">
            <a:avLst/>
          </a:prstGeom>
          <a:noFill/>
        </p:spPr>
        <p:txBody>
          <a:bodyPr wrap="square" rtlCol="0">
            <a:spAutoFit/>
          </a:bodyPr>
          <a:lstStyle/>
          <a:p>
            <a:pPr algn="ctr"/>
            <a:r>
              <a:rPr lang="en-GB" b="1" dirty="0">
                <a:solidFill>
                  <a:schemeClr val="tx1"/>
                </a:solidFill>
                <a:latin typeface="Karla" pitchFamily="2" charset="77"/>
              </a:rPr>
              <a:t>Data-driven specification</a:t>
            </a:r>
            <a:endParaRPr lang="en-ES" dirty="0"/>
          </a:p>
        </p:txBody>
      </p:sp>
      <p:sp>
        <p:nvSpPr>
          <p:cNvPr id="50" name="TextBox 49">
            <a:extLst>
              <a:ext uri="{FF2B5EF4-FFF2-40B4-BE49-F238E27FC236}">
                <a16:creationId xmlns:a16="http://schemas.microsoft.com/office/drawing/2014/main" id="{1EBE3DF0-F686-D265-B365-7E0A1F1BDDCE}"/>
              </a:ext>
            </a:extLst>
          </p:cNvPr>
          <p:cNvSpPr txBox="1"/>
          <p:nvPr/>
        </p:nvSpPr>
        <p:spPr>
          <a:xfrm>
            <a:off x="597432" y="3658826"/>
            <a:ext cx="1812571" cy="1077218"/>
          </a:xfrm>
          <a:prstGeom prst="rect">
            <a:avLst/>
          </a:prstGeom>
          <a:noFill/>
        </p:spPr>
        <p:txBody>
          <a:bodyPr wrap="square" rtlCol="0">
            <a:spAutoFit/>
          </a:bodyPr>
          <a:lstStyle/>
          <a:p>
            <a:r>
              <a:rPr lang="en-GB" sz="1600" dirty="0">
                <a:latin typeface="Karla" pitchFamily="2" charset="77"/>
              </a:rPr>
              <a:t>Add time-compatibility &amp; trip-chain feasibility. </a:t>
            </a:r>
            <a:endParaRPr lang="en-ES" sz="1600" dirty="0">
              <a:latin typeface="Karla" pitchFamily="2" charset="77"/>
            </a:endParaRPr>
          </a:p>
        </p:txBody>
      </p:sp>
      <p:sp>
        <p:nvSpPr>
          <p:cNvPr id="52" name="TextBox 51">
            <a:extLst>
              <a:ext uri="{FF2B5EF4-FFF2-40B4-BE49-F238E27FC236}">
                <a16:creationId xmlns:a16="http://schemas.microsoft.com/office/drawing/2014/main" id="{B65DEEC5-AB2C-A530-05AD-3C5C62A8312B}"/>
              </a:ext>
            </a:extLst>
          </p:cNvPr>
          <p:cNvSpPr txBox="1"/>
          <p:nvPr/>
        </p:nvSpPr>
        <p:spPr>
          <a:xfrm>
            <a:off x="4240702" y="506898"/>
            <a:ext cx="2792217" cy="830997"/>
          </a:xfrm>
          <a:prstGeom prst="rect">
            <a:avLst/>
          </a:prstGeom>
          <a:noFill/>
        </p:spPr>
        <p:txBody>
          <a:bodyPr wrap="square" rtlCol="0">
            <a:spAutoFit/>
          </a:bodyPr>
          <a:lstStyle/>
          <a:p>
            <a:pPr algn="just"/>
            <a:r>
              <a:rPr lang="en-GB" sz="1600" dirty="0">
                <a:latin typeface="Karla" pitchFamily="2" charset="77"/>
              </a:rPr>
              <a:t>Estimate multiple discrete classes each with their own utility parameters.</a:t>
            </a:r>
            <a:endParaRPr lang="en-ES" sz="1600" dirty="0">
              <a:latin typeface="Karla" pitchFamily="2" charset="77"/>
            </a:endParaRPr>
          </a:p>
        </p:txBody>
      </p:sp>
      <p:sp>
        <p:nvSpPr>
          <p:cNvPr id="53" name="TextBox 52">
            <a:extLst>
              <a:ext uri="{FF2B5EF4-FFF2-40B4-BE49-F238E27FC236}">
                <a16:creationId xmlns:a16="http://schemas.microsoft.com/office/drawing/2014/main" id="{05669094-8312-08BD-759F-553C6C858C50}"/>
              </a:ext>
            </a:extLst>
          </p:cNvPr>
          <p:cNvSpPr txBox="1"/>
          <p:nvPr/>
        </p:nvSpPr>
        <p:spPr>
          <a:xfrm>
            <a:off x="2308319" y="3658826"/>
            <a:ext cx="2369256" cy="830997"/>
          </a:xfrm>
          <a:prstGeom prst="rect">
            <a:avLst/>
          </a:prstGeom>
          <a:noFill/>
        </p:spPr>
        <p:txBody>
          <a:bodyPr wrap="square" rtlCol="0">
            <a:spAutoFit/>
          </a:bodyPr>
          <a:lstStyle/>
          <a:p>
            <a:r>
              <a:rPr lang="en-GB" sz="1600" dirty="0">
                <a:latin typeface="Karla" pitchFamily="2" charset="77"/>
              </a:rPr>
              <a:t>Combine deterministic top-K selection with probabilistic sampling.</a:t>
            </a:r>
            <a:endParaRPr lang="en-ES" sz="1600" dirty="0">
              <a:latin typeface="Karla" pitchFamily="2" charset="77"/>
            </a:endParaRPr>
          </a:p>
        </p:txBody>
      </p:sp>
      <p:sp>
        <p:nvSpPr>
          <p:cNvPr id="54" name="TextBox 53">
            <a:extLst>
              <a:ext uri="{FF2B5EF4-FFF2-40B4-BE49-F238E27FC236}">
                <a16:creationId xmlns:a16="http://schemas.microsoft.com/office/drawing/2014/main" id="{94677155-ED74-3612-5198-C681AF9BE893}"/>
              </a:ext>
            </a:extLst>
          </p:cNvPr>
          <p:cNvSpPr txBox="1"/>
          <p:nvPr/>
        </p:nvSpPr>
        <p:spPr>
          <a:xfrm>
            <a:off x="6144127" y="3658826"/>
            <a:ext cx="2843151" cy="1077218"/>
          </a:xfrm>
          <a:prstGeom prst="rect">
            <a:avLst/>
          </a:prstGeom>
          <a:noFill/>
        </p:spPr>
        <p:txBody>
          <a:bodyPr wrap="square" rtlCol="0">
            <a:spAutoFit/>
          </a:bodyPr>
          <a:lstStyle/>
          <a:p>
            <a:r>
              <a:rPr lang="en-GB" sz="1600" dirty="0">
                <a:latin typeface="Karla" pitchFamily="2" charset="77"/>
              </a:rPr>
              <a:t>Use ML for feature discovery and residual patterns; convert top interactions to utility terms.</a:t>
            </a:r>
            <a:endParaRPr lang="en-ES" sz="1600" dirty="0">
              <a:latin typeface="Karla" pitchFamily="2" charset="77"/>
            </a:endParaRPr>
          </a:p>
        </p:txBody>
      </p:sp>
    </p:spTree>
    <p:extLst>
      <p:ext uri="{BB962C8B-B14F-4D97-AF65-F5344CB8AC3E}">
        <p14:creationId xmlns:p14="http://schemas.microsoft.com/office/powerpoint/2010/main" val="400759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31">
          <a:extLst>
            <a:ext uri="{FF2B5EF4-FFF2-40B4-BE49-F238E27FC236}">
              <a16:creationId xmlns:a16="http://schemas.microsoft.com/office/drawing/2014/main" id="{E1318824-5E68-AC34-D16B-5A429C6E2902}"/>
            </a:ext>
          </a:extLst>
        </p:cNvPr>
        <p:cNvGrpSpPr/>
        <p:nvPr/>
      </p:nvGrpSpPr>
      <p:grpSpPr>
        <a:xfrm>
          <a:off x="0" y="0"/>
          <a:ext cx="0" cy="0"/>
          <a:chOff x="0" y="0"/>
          <a:chExt cx="0" cy="0"/>
        </a:xfrm>
      </p:grpSpPr>
      <p:sp>
        <p:nvSpPr>
          <p:cNvPr id="233" name="Google Shape;233;p42">
            <a:extLst>
              <a:ext uri="{FF2B5EF4-FFF2-40B4-BE49-F238E27FC236}">
                <a16:creationId xmlns:a16="http://schemas.microsoft.com/office/drawing/2014/main" id="{6A6DD6E6-701B-6BF2-61F4-AA3164C3535D}"/>
              </a:ext>
            </a:extLst>
          </p:cNvPr>
          <p:cNvSpPr/>
          <p:nvPr/>
        </p:nvSpPr>
        <p:spPr>
          <a:xfrm flipH="1">
            <a:off x="4068417" y="2490875"/>
            <a:ext cx="5075558" cy="1302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sp>
        <p:nvSpPr>
          <p:cNvPr id="234" name="Google Shape;234;p42">
            <a:extLst>
              <a:ext uri="{FF2B5EF4-FFF2-40B4-BE49-F238E27FC236}">
                <a16:creationId xmlns:a16="http://schemas.microsoft.com/office/drawing/2014/main" id="{6ED822B0-3E3F-85B9-218F-B3FADDFB9F3D}"/>
              </a:ext>
            </a:extLst>
          </p:cNvPr>
          <p:cNvSpPr txBox="1">
            <a:spLocks noGrp="1"/>
          </p:cNvSpPr>
          <p:nvPr>
            <p:ph type="title"/>
          </p:nvPr>
        </p:nvSpPr>
        <p:spPr>
          <a:xfrm>
            <a:off x="4147900" y="2773000"/>
            <a:ext cx="4677650"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b="1" dirty="0">
                <a:solidFill>
                  <a:schemeClr val="tx1"/>
                </a:solidFill>
                <a:latin typeface="Neue Haas Grotesk Text Pro" panose="020B0504020202020204" pitchFamily="34" charset="77"/>
              </a:rPr>
              <a:t>Thank you for Listening. </a:t>
            </a:r>
            <a:br>
              <a:rPr lang="en-GB" sz="2500" b="1" dirty="0">
                <a:solidFill>
                  <a:schemeClr val="tx1"/>
                </a:solidFill>
                <a:latin typeface="Neue Haas Grotesk Text Pro" panose="020B0504020202020204" pitchFamily="34" charset="77"/>
              </a:rPr>
            </a:br>
            <a:endParaRPr lang="en-GB" sz="2500" b="1" dirty="0">
              <a:solidFill>
                <a:schemeClr val="tx1"/>
              </a:solidFill>
              <a:latin typeface="Neue Haas Grotesk Text Pro" panose="020B0504020202020204" pitchFamily="34" charset="77"/>
            </a:endParaRPr>
          </a:p>
        </p:txBody>
      </p:sp>
      <p:sp>
        <p:nvSpPr>
          <p:cNvPr id="11" name="TextBox 10">
            <a:extLst>
              <a:ext uri="{FF2B5EF4-FFF2-40B4-BE49-F238E27FC236}">
                <a16:creationId xmlns:a16="http://schemas.microsoft.com/office/drawing/2014/main" id="{6ED8046C-C2DF-F1CE-90C1-C3ABA3FF5AE7}"/>
              </a:ext>
            </a:extLst>
          </p:cNvPr>
          <p:cNvSpPr txBox="1"/>
          <p:nvPr/>
        </p:nvSpPr>
        <p:spPr>
          <a:xfrm>
            <a:off x="4068417" y="3886000"/>
            <a:ext cx="4572000" cy="307777"/>
          </a:xfrm>
          <a:prstGeom prst="rect">
            <a:avLst/>
          </a:prstGeom>
          <a:noFill/>
        </p:spPr>
        <p:txBody>
          <a:bodyPr wrap="square">
            <a:spAutoFit/>
          </a:bodyPr>
          <a:lstStyle/>
          <a:p>
            <a:r>
              <a:rPr lang="en-GB" b="1" dirty="0">
                <a:solidFill>
                  <a:schemeClr val="bg1"/>
                </a:solidFill>
                <a:latin typeface="Karla" pitchFamily="2" charset="77"/>
              </a:rPr>
              <a:t>P</a:t>
            </a:r>
            <a:r>
              <a:rPr lang="en-GB" sz="1400" b="1" dirty="0">
                <a:solidFill>
                  <a:schemeClr val="bg1"/>
                </a:solidFill>
                <a:latin typeface="Karla" pitchFamily="2" charset="77"/>
              </a:rPr>
              <a:t>lease feel Free to ask any question!</a:t>
            </a:r>
            <a:endParaRPr lang="en-ES" dirty="0">
              <a:solidFill>
                <a:schemeClr val="bg1"/>
              </a:solidFill>
              <a:latin typeface="Karla" pitchFamily="2" charset="77"/>
            </a:endParaRPr>
          </a:p>
        </p:txBody>
      </p:sp>
    </p:spTree>
    <p:extLst>
      <p:ext uri="{BB962C8B-B14F-4D97-AF65-F5344CB8AC3E}">
        <p14:creationId xmlns:p14="http://schemas.microsoft.com/office/powerpoint/2010/main" val="123690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5FD95-90B1-D909-268B-CE124F07F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8F84A-BB7E-6DB2-905F-9B94A86922FC}"/>
              </a:ext>
            </a:extLst>
          </p:cNvPr>
          <p:cNvSpPr>
            <a:spLocks noGrp="1"/>
          </p:cNvSpPr>
          <p:nvPr>
            <p:ph type="title"/>
          </p:nvPr>
        </p:nvSpPr>
        <p:spPr>
          <a:xfrm>
            <a:off x="-675872" y="347134"/>
            <a:ext cx="3521100" cy="769800"/>
          </a:xfrm>
        </p:spPr>
        <p:txBody>
          <a:bodyPr/>
          <a:lstStyle/>
          <a:p>
            <a:r>
              <a:rPr lang="en-US" sz="2700" b="1" dirty="0">
                <a:latin typeface="Neue Haas Grotesk Text Pro" panose="020B0504020202020204" pitchFamily="34" charset="77"/>
              </a:rPr>
              <a:t>References</a:t>
            </a:r>
            <a:endParaRPr lang="en-CA" sz="2700" b="1" dirty="0">
              <a:latin typeface="Neue Haas Grotesk Text Pro" panose="020B0504020202020204" pitchFamily="34" charset="77"/>
            </a:endParaRPr>
          </a:p>
        </p:txBody>
      </p:sp>
      <p:sp>
        <p:nvSpPr>
          <p:cNvPr id="4" name="TextBox 3">
            <a:extLst>
              <a:ext uri="{FF2B5EF4-FFF2-40B4-BE49-F238E27FC236}">
                <a16:creationId xmlns:a16="http://schemas.microsoft.com/office/drawing/2014/main" id="{6407D2FC-5CE8-507C-AABB-8EB84D89095F}"/>
              </a:ext>
            </a:extLst>
          </p:cNvPr>
          <p:cNvSpPr txBox="1"/>
          <p:nvPr/>
        </p:nvSpPr>
        <p:spPr>
          <a:xfrm>
            <a:off x="744122" y="1116934"/>
            <a:ext cx="7315200" cy="3631763"/>
          </a:xfrm>
          <a:prstGeom prst="rect">
            <a:avLst/>
          </a:prstGeom>
          <a:noFill/>
        </p:spPr>
        <p:txBody>
          <a:bodyPr wrap="square" rtlCol="0">
            <a:spAutoFit/>
          </a:bodyPr>
          <a:lstStyle/>
          <a:p>
            <a:pPr marL="171450" indent="-171450">
              <a:buFont typeface="Arial" panose="020B0604020202020204" pitchFamily="34" charset="0"/>
              <a:buChar char="•"/>
            </a:pPr>
            <a:r>
              <a:rPr lang="en-GB" sz="1000" dirty="0">
                <a:latin typeface="Karla" pitchFamily="2" charset="77"/>
              </a:rPr>
              <a:t>Ben-</a:t>
            </a:r>
            <a:r>
              <a:rPr lang="en-GB" sz="1000" dirty="0" err="1">
                <a:latin typeface="Karla" pitchFamily="2" charset="77"/>
              </a:rPr>
              <a:t>Akiva</a:t>
            </a:r>
            <a:r>
              <a:rPr lang="en-GB" sz="1000" dirty="0">
                <a:latin typeface="Karla" pitchFamily="2" charset="77"/>
              </a:rPr>
              <a:t>, M., &amp; </a:t>
            </a:r>
            <a:r>
              <a:rPr lang="en-GB" sz="1000" dirty="0" err="1">
                <a:latin typeface="Karla" pitchFamily="2" charset="77"/>
              </a:rPr>
              <a:t>Lerman</a:t>
            </a:r>
            <a:r>
              <a:rPr lang="en-GB" sz="1000" dirty="0">
                <a:latin typeface="Karla" pitchFamily="2" charset="77"/>
              </a:rPr>
              <a:t>, S. R. (1985). Discrete choice analysis: Theory and application to travel demand. MIT Press.</a:t>
            </a:r>
          </a:p>
          <a:p>
            <a:pPr marL="171450" indent="-171450">
              <a:buFont typeface="Arial" panose="020B0604020202020204" pitchFamily="34" charset="0"/>
              <a:buChar char="•"/>
            </a:pPr>
            <a:r>
              <a:rPr lang="en-GB" sz="1000" dirty="0">
                <a:latin typeface="Karla" pitchFamily="2" charset="77"/>
              </a:rPr>
              <a:t>Daly, A. (1982). Estimating choice models containing attraction variables. Transportation Research Part B: Methodological, 16 (1), 5–15. https://</a:t>
            </a:r>
            <a:r>
              <a:rPr lang="en-GB" sz="1000" dirty="0" err="1">
                <a:latin typeface="Karla" pitchFamily="2" charset="77"/>
              </a:rPr>
              <a:t>doi.org</a:t>
            </a:r>
            <a:r>
              <a:rPr lang="en-GB" sz="1000" dirty="0">
                <a:latin typeface="Karla" pitchFamily="2" charset="77"/>
              </a:rPr>
              <a:t>/10.1016/0191- 2615(82)90037-6</a:t>
            </a:r>
          </a:p>
          <a:p>
            <a:pPr marL="171450" indent="-171450">
              <a:buFont typeface="Arial" panose="020B0604020202020204" pitchFamily="34" charset="0"/>
              <a:buChar char="•"/>
            </a:pPr>
            <a:r>
              <a:rPr lang="en-GB" sz="1000" dirty="0">
                <a:latin typeface="Karla" pitchFamily="2" charset="77"/>
              </a:rPr>
              <a:t>Dong, X., Ben-</a:t>
            </a:r>
            <a:r>
              <a:rPr lang="en-GB" sz="1000" dirty="0" err="1">
                <a:latin typeface="Karla" pitchFamily="2" charset="77"/>
              </a:rPr>
              <a:t>Akiva</a:t>
            </a:r>
            <a:r>
              <a:rPr lang="en-GB" sz="1000" dirty="0">
                <a:latin typeface="Karla" pitchFamily="2" charset="77"/>
              </a:rPr>
              <a:t>, M. E., Bowman, J. L., &amp; Walker, J. L. (2006). Moving from trip-based to activity-based measures of accessibility. Transportation Research Part A: Policy and Practice, 40 (2), 163–180. https://</a:t>
            </a:r>
            <a:r>
              <a:rPr lang="en-GB" sz="1000" dirty="0" err="1">
                <a:latin typeface="Karla" pitchFamily="2" charset="77"/>
              </a:rPr>
              <a:t>doi.org</a:t>
            </a:r>
            <a:r>
              <a:rPr lang="en-GB" sz="1000" dirty="0">
                <a:latin typeface="Karla" pitchFamily="2" charset="77"/>
              </a:rPr>
              <a:t>/10.1016/j.tra.2005.03.001</a:t>
            </a:r>
          </a:p>
          <a:p>
            <a:pPr marL="171450" indent="-171450">
              <a:buFont typeface="Arial" panose="020B0604020202020204" pitchFamily="34" charset="0"/>
              <a:buChar char="•"/>
            </a:pPr>
            <a:r>
              <a:rPr lang="en-GB" sz="1000" dirty="0">
                <a:latin typeface="Karla" pitchFamily="2" charset="77"/>
              </a:rPr>
              <a:t>Gupta, S., </a:t>
            </a:r>
            <a:r>
              <a:rPr lang="en-GB" sz="1000" dirty="0" err="1">
                <a:latin typeface="Karla" pitchFamily="2" charset="77"/>
              </a:rPr>
              <a:t>Vovsha</a:t>
            </a:r>
            <a:r>
              <a:rPr lang="en-GB" sz="1000" dirty="0">
                <a:latin typeface="Karla" pitchFamily="2" charset="77"/>
              </a:rPr>
              <a:t>, P., &amp; Anderson, R. (2015). Choice of workplace location: Coordination between multiple workers in the household [Original work published 2015]. Transportation Research Record, 2493 (1), 48–57. </a:t>
            </a:r>
            <a:r>
              <a:rPr lang="en-GB" sz="1000" dirty="0">
                <a:latin typeface="Karla" pitchFamily="2" charset="77"/>
                <a:hlinkClick r:id="rId2"/>
              </a:rPr>
              <a:t>https://doi.org/10.3141/2493-06</a:t>
            </a:r>
            <a:endParaRPr lang="en-GB" sz="1000" dirty="0">
              <a:latin typeface="Karla" pitchFamily="2" charset="77"/>
            </a:endParaRPr>
          </a:p>
          <a:p>
            <a:pPr marL="171450" indent="-171450">
              <a:buFont typeface="Arial" panose="020B0604020202020204" pitchFamily="34" charset="0"/>
              <a:buChar char="•"/>
            </a:pPr>
            <a:r>
              <a:rPr lang="en-GB" sz="1000" dirty="0">
                <a:latin typeface="Karla" pitchFamily="2" charset="77"/>
              </a:rPr>
              <a:t>Mishra, S., Wang, Y., Zhu, X., </a:t>
            </a:r>
            <a:r>
              <a:rPr lang="en-GB" sz="1000" dirty="0" err="1">
                <a:latin typeface="Karla" pitchFamily="2" charset="77"/>
              </a:rPr>
              <a:t>Moeckel</a:t>
            </a:r>
            <a:r>
              <a:rPr lang="en-GB" sz="1000" dirty="0">
                <a:latin typeface="Karla" pitchFamily="2" charset="77"/>
              </a:rPr>
              <a:t>, R., &amp; Mahapatra, S. (2013). Comparison between gravity and destination choice models for trip distribution in </a:t>
            </a:r>
            <a:r>
              <a:rPr lang="en-GB" sz="1000" dirty="0" err="1">
                <a:latin typeface="Karla" pitchFamily="2" charset="77"/>
              </a:rPr>
              <a:t>maryland</a:t>
            </a:r>
            <a:r>
              <a:rPr lang="en-GB" sz="1000" dirty="0">
                <a:latin typeface="Karla" pitchFamily="2" charset="77"/>
              </a:rPr>
              <a:t>. Transportation Research Record, 2344, 1–11. </a:t>
            </a:r>
            <a:r>
              <a:rPr lang="en-GB" sz="1000" dirty="0">
                <a:latin typeface="Karla" pitchFamily="2" charset="77"/>
                <a:hlinkClick r:id="rId3"/>
              </a:rPr>
              <a:t>https://doi.org/10.3141/2344-01</a:t>
            </a:r>
            <a:endParaRPr lang="en-GB" sz="1000" dirty="0">
              <a:latin typeface="Karla" pitchFamily="2" charset="77"/>
            </a:endParaRPr>
          </a:p>
          <a:p>
            <a:pPr marL="171450" indent="-171450">
              <a:buFont typeface="Arial" panose="020B0604020202020204" pitchFamily="34" charset="0"/>
              <a:buChar char="•"/>
            </a:pPr>
            <a:r>
              <a:rPr lang="en-GB" sz="1000" dirty="0">
                <a:latin typeface="Karla" pitchFamily="2" charset="77"/>
              </a:rPr>
              <a:t>Van </a:t>
            </a:r>
            <a:r>
              <a:rPr lang="en-GB" sz="1000" dirty="0" err="1">
                <a:latin typeface="Karla" pitchFamily="2" charset="77"/>
              </a:rPr>
              <a:t>Cranenburgh</a:t>
            </a:r>
            <a:r>
              <a:rPr lang="en-GB" sz="1000" dirty="0">
                <a:latin typeface="Karla" pitchFamily="2" charset="77"/>
              </a:rPr>
              <a:t>, S., Wang, S., </a:t>
            </a:r>
            <a:r>
              <a:rPr lang="en-GB" sz="1000" dirty="0" err="1">
                <a:latin typeface="Karla" pitchFamily="2" charset="77"/>
              </a:rPr>
              <a:t>Vij</a:t>
            </a:r>
            <a:r>
              <a:rPr lang="en-GB" sz="1000" dirty="0">
                <a:latin typeface="Karla" pitchFamily="2" charset="77"/>
              </a:rPr>
              <a:t>, A., Pereira, F., &amp; Walker, J. (2022). Choice modelling in the age of machine learning – Discussion paper. Journal of Choice Modelling, 42, 100340. https://</a:t>
            </a:r>
            <a:r>
              <a:rPr lang="en-GB" sz="1000" dirty="0" err="1">
                <a:latin typeface="Karla" pitchFamily="2" charset="77"/>
              </a:rPr>
              <a:t>doi.org</a:t>
            </a:r>
            <a:r>
              <a:rPr lang="en-GB" sz="1000">
                <a:latin typeface="Karla" pitchFamily="2" charset="77"/>
              </a:rPr>
              <a:t>/10.1016/j.jocm.2021.100340</a:t>
            </a:r>
            <a:endParaRPr lang="en-GB" sz="1000" dirty="0">
              <a:latin typeface="Karla" pitchFamily="2" charset="77"/>
            </a:endParaRPr>
          </a:p>
          <a:p>
            <a:pPr marL="171450" indent="-171450">
              <a:buFont typeface="Arial" panose="020B0604020202020204" pitchFamily="34" charset="0"/>
              <a:buChar char="•"/>
            </a:pPr>
            <a:r>
              <a:rPr lang="en-GB" sz="1000" dirty="0">
                <a:latin typeface="Karla" pitchFamily="2" charset="77"/>
              </a:rPr>
              <a:t>Van Essen, M., </a:t>
            </a:r>
            <a:r>
              <a:rPr lang="en-GB" sz="1000" dirty="0" err="1">
                <a:latin typeface="Karla" pitchFamily="2" charset="77"/>
              </a:rPr>
              <a:t>Goudappel</a:t>
            </a:r>
            <a:r>
              <a:rPr lang="en-GB" sz="1000" dirty="0">
                <a:latin typeface="Karla" pitchFamily="2" charset="77"/>
              </a:rPr>
              <a:t> &amp; Research, I. (2024). </a:t>
            </a:r>
            <a:r>
              <a:rPr lang="en-GB" sz="1000" dirty="0" err="1">
                <a:latin typeface="Karla" pitchFamily="2" charset="77"/>
              </a:rPr>
              <a:t>Landelijk</a:t>
            </a:r>
            <a:r>
              <a:rPr lang="en-GB" sz="1000" dirty="0">
                <a:latin typeface="Karla" pitchFamily="2" charset="77"/>
              </a:rPr>
              <a:t> </a:t>
            </a:r>
            <a:r>
              <a:rPr lang="en-GB" sz="1000" dirty="0" err="1">
                <a:latin typeface="Karla" pitchFamily="2" charset="77"/>
              </a:rPr>
              <a:t>reizigersonderzoek</a:t>
            </a:r>
            <a:r>
              <a:rPr lang="en-GB" sz="1000" dirty="0">
                <a:latin typeface="Karla" pitchFamily="2" charset="77"/>
              </a:rPr>
              <a:t> 2023 [Dutch national travel survey report]. Retrieved January 11, 2025, from </a:t>
            </a:r>
            <a:r>
              <a:rPr lang="en-GB" sz="1000" dirty="0">
                <a:latin typeface="Karla" pitchFamily="2" charset="77"/>
                <a:hlinkClick r:id="rId4"/>
              </a:rPr>
              <a:t>https://open.overheid.nl/documenten/bf7cd49b-7a71-4e8b-91a2-a74e40b84655/file</a:t>
            </a:r>
            <a:endParaRPr lang="en-GB" sz="1000" dirty="0">
              <a:latin typeface="Karla" pitchFamily="2" charset="77"/>
            </a:endParaRPr>
          </a:p>
          <a:p>
            <a:pPr marL="171450" indent="-171450">
              <a:buFont typeface="Arial" panose="020B0604020202020204" pitchFamily="34" charset="0"/>
              <a:buChar char="•"/>
            </a:pPr>
            <a:r>
              <a:rPr lang="en-GB" sz="1000" dirty="0">
                <a:latin typeface="Karla" pitchFamily="2" charset="77"/>
              </a:rPr>
              <a:t>Van Lent, S. J., </a:t>
            </a:r>
            <a:r>
              <a:rPr lang="en-GB" sz="1000" dirty="0" err="1">
                <a:latin typeface="Karla" pitchFamily="2" charset="77"/>
              </a:rPr>
              <a:t>Ulak</a:t>
            </a:r>
            <a:r>
              <a:rPr lang="en-GB" sz="1000" dirty="0">
                <a:latin typeface="Karla" pitchFamily="2" charset="77"/>
              </a:rPr>
              <a:t>, M. B., </a:t>
            </a:r>
            <a:r>
              <a:rPr lang="en-GB" sz="1000" dirty="0" err="1">
                <a:latin typeface="Karla" pitchFamily="2" charset="77"/>
              </a:rPr>
              <a:t>Wismans</a:t>
            </a:r>
            <a:r>
              <a:rPr lang="en-GB" sz="1000" dirty="0">
                <a:latin typeface="Karla" pitchFamily="2" charset="77"/>
              </a:rPr>
              <a:t>, L. J., &amp; </a:t>
            </a:r>
            <a:r>
              <a:rPr lang="en-GB" sz="1000" dirty="0" err="1">
                <a:latin typeface="Karla" pitchFamily="2" charset="77"/>
              </a:rPr>
              <a:t>Geurs</a:t>
            </a:r>
            <a:r>
              <a:rPr lang="en-GB" sz="1000" dirty="0">
                <a:latin typeface="Karla" pitchFamily="2" charset="77"/>
              </a:rPr>
              <a:t>, K. T. (2025). The impact of teleworking in hybrid job accessibility in the </a:t>
            </a:r>
            <a:r>
              <a:rPr lang="en-GB" sz="1000" dirty="0" err="1">
                <a:latin typeface="Karla" pitchFamily="2" charset="77"/>
              </a:rPr>
              <a:t>netherlands</a:t>
            </a:r>
            <a:r>
              <a:rPr lang="en-GB" sz="1000" dirty="0">
                <a:latin typeface="Karla" pitchFamily="2" charset="77"/>
              </a:rPr>
              <a:t>: A novel agent-based modelling framework. Transportation Research Part A: Policy and Practice, 196 (100). </a:t>
            </a:r>
            <a:r>
              <a:rPr lang="en-GB" sz="1000" dirty="0">
                <a:latin typeface="Karla" pitchFamily="2" charset="77"/>
                <a:hlinkClick r:id="rId5"/>
              </a:rPr>
              <a:t>https://doi.org/10</a:t>
            </a:r>
            <a:r>
              <a:rPr lang="en-GB" sz="1000" dirty="0">
                <a:latin typeface="Karla" pitchFamily="2" charset="77"/>
              </a:rPr>
              <a:t>. 1016/j.tra.2025.104496</a:t>
            </a:r>
          </a:p>
          <a:p>
            <a:pPr marL="171450" indent="-171450">
              <a:buFont typeface="Arial" panose="020B0604020202020204" pitchFamily="34" charset="0"/>
              <a:buChar char="•"/>
            </a:pPr>
            <a:r>
              <a:rPr lang="en-GB" sz="1000" dirty="0" err="1">
                <a:latin typeface="Karla" pitchFamily="2" charset="77"/>
              </a:rPr>
              <a:t>Vitins</a:t>
            </a:r>
            <a:r>
              <a:rPr lang="en-GB" sz="1000" dirty="0">
                <a:latin typeface="Karla" pitchFamily="2" charset="77"/>
              </a:rPr>
              <a:t>, B., &amp; Erath, A. (2023). Destination choice </a:t>
            </a:r>
            <a:r>
              <a:rPr lang="en-GB" sz="1000" dirty="0" err="1">
                <a:latin typeface="Karla" pitchFamily="2" charset="77"/>
              </a:rPr>
              <a:t>modeling</a:t>
            </a:r>
            <a:r>
              <a:rPr lang="en-GB" sz="1000" dirty="0">
                <a:latin typeface="Karla" pitchFamily="2" charset="77"/>
              </a:rPr>
              <a:t> with spatially distributed constraints. Journal of Transport and Land Use, 16 (1), 241–265. https://</a:t>
            </a:r>
            <a:r>
              <a:rPr lang="en-GB" sz="1000" dirty="0" err="1">
                <a:latin typeface="Karla" pitchFamily="2" charset="77"/>
              </a:rPr>
              <a:t>doi.org</a:t>
            </a:r>
            <a:r>
              <a:rPr lang="en-GB" sz="1000" dirty="0">
                <a:latin typeface="Karla" pitchFamily="2" charset="77"/>
              </a:rPr>
              <a:t>/10.5198/jtlu.2023.2226</a:t>
            </a:r>
          </a:p>
          <a:p>
            <a:pPr marL="171450" indent="-171450">
              <a:buFont typeface="Arial" panose="020B0604020202020204" pitchFamily="34" charset="0"/>
              <a:buChar char="•"/>
            </a:pPr>
            <a:r>
              <a:rPr lang="en-GB" sz="1000" dirty="0" err="1">
                <a:latin typeface="Karla" pitchFamily="2" charset="77"/>
              </a:rPr>
              <a:t>Vitins</a:t>
            </a:r>
            <a:r>
              <a:rPr lang="en-GB" sz="1000" dirty="0">
                <a:latin typeface="Karla" pitchFamily="2" charset="77"/>
              </a:rPr>
              <a:t>, B. J., Erath, A. L., &amp; </a:t>
            </a:r>
            <a:r>
              <a:rPr lang="en-GB" sz="1000" dirty="0" err="1">
                <a:latin typeface="Karla" pitchFamily="2" charset="77"/>
              </a:rPr>
              <a:t>Axhausen</a:t>
            </a:r>
            <a:r>
              <a:rPr lang="en-GB" sz="1000" dirty="0">
                <a:latin typeface="Karla" pitchFamily="2" charset="77"/>
              </a:rPr>
              <a:t>, K. W. (2016). Integration of a capacity constrained workplace choice model: Recent developments and applications with an agent-based simulation in </a:t>
            </a:r>
            <a:r>
              <a:rPr lang="en-GB" sz="1000" dirty="0" err="1">
                <a:latin typeface="Karla" pitchFamily="2" charset="77"/>
              </a:rPr>
              <a:t>singapore</a:t>
            </a:r>
            <a:r>
              <a:rPr lang="en-GB" sz="1000" dirty="0">
                <a:latin typeface="Karla" pitchFamily="2" charset="77"/>
              </a:rPr>
              <a:t>. Transportation Research Record, 2564, 1–13. </a:t>
            </a:r>
            <a:r>
              <a:rPr lang="en-GB" sz="1000" dirty="0">
                <a:latin typeface="Karla" pitchFamily="2" charset="77"/>
                <a:hlinkClick r:id="rId6"/>
              </a:rPr>
              <a:t>https://doi.org/10.3141/2564-01</a:t>
            </a:r>
            <a:endParaRPr lang="en-GB" sz="1000" dirty="0">
              <a:latin typeface="Karla" pitchFamily="2" charset="77"/>
            </a:endParaRPr>
          </a:p>
          <a:p>
            <a:pPr marL="171450" indent="-171450">
              <a:buFont typeface="Arial" panose="020B0604020202020204" pitchFamily="34" charset="0"/>
              <a:buChar char="•"/>
            </a:pPr>
            <a:endParaRPr lang="en-ES" sz="1000" dirty="0">
              <a:latin typeface="Karla" pitchFamily="2" charset="77"/>
            </a:endParaRPr>
          </a:p>
        </p:txBody>
      </p:sp>
    </p:spTree>
    <p:extLst>
      <p:ext uri="{BB962C8B-B14F-4D97-AF65-F5344CB8AC3E}">
        <p14:creationId xmlns:p14="http://schemas.microsoft.com/office/powerpoint/2010/main" val="3346734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19CB474D-B2E7-2A71-70AE-CCA7B86002B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DB56E5-4356-9739-7F95-69A33F0B626A}"/>
              </a:ext>
            </a:extLst>
          </p:cNvPr>
          <p:cNvSpPr>
            <a:spLocks noGrp="1"/>
          </p:cNvSpPr>
          <p:nvPr>
            <p:ph type="title"/>
          </p:nvPr>
        </p:nvSpPr>
        <p:spPr>
          <a:xfrm>
            <a:off x="5976731" y="786593"/>
            <a:ext cx="3431312" cy="572700"/>
          </a:xfrm>
        </p:spPr>
        <p:txBody>
          <a:bodyPr/>
          <a:lstStyle/>
          <a:p>
            <a:r>
              <a:rPr lang="en-US" sz="2400" dirty="0">
                <a:latin typeface="Neue Haas Grotesk Text Pro" panose="020B0504020202020204" pitchFamily="34" charset="77"/>
              </a:rPr>
              <a:t>Full Extended Model Estimation Results</a:t>
            </a:r>
          </a:p>
        </p:txBody>
      </p:sp>
      <p:graphicFrame>
        <p:nvGraphicFramePr>
          <p:cNvPr id="2" name="Table 1">
            <a:extLst>
              <a:ext uri="{FF2B5EF4-FFF2-40B4-BE49-F238E27FC236}">
                <a16:creationId xmlns:a16="http://schemas.microsoft.com/office/drawing/2014/main" id="{80EB03F8-D6C4-BA39-8ADE-CAB9E1075770}"/>
              </a:ext>
            </a:extLst>
          </p:cNvPr>
          <p:cNvGraphicFramePr>
            <a:graphicFrameLocks noGrp="1"/>
          </p:cNvGraphicFramePr>
          <p:nvPr>
            <p:extLst>
              <p:ext uri="{D42A27DB-BD31-4B8C-83A1-F6EECF244321}">
                <p14:modId xmlns:p14="http://schemas.microsoft.com/office/powerpoint/2010/main" val="4069978060"/>
              </p:ext>
            </p:extLst>
          </p:nvPr>
        </p:nvGraphicFramePr>
        <p:xfrm>
          <a:off x="559146" y="164481"/>
          <a:ext cx="5100675" cy="4814538"/>
        </p:xfrm>
        <a:graphic>
          <a:graphicData uri="http://schemas.openxmlformats.org/drawingml/2006/table">
            <a:tbl>
              <a:tblPr/>
              <a:tblGrid>
                <a:gridCol w="2204708">
                  <a:extLst>
                    <a:ext uri="{9D8B030D-6E8A-4147-A177-3AD203B41FA5}">
                      <a16:colId xmlns:a16="http://schemas.microsoft.com/office/drawing/2014/main" val="2188214888"/>
                    </a:ext>
                  </a:extLst>
                </a:gridCol>
                <a:gridCol w="985226">
                  <a:extLst>
                    <a:ext uri="{9D8B030D-6E8A-4147-A177-3AD203B41FA5}">
                      <a16:colId xmlns:a16="http://schemas.microsoft.com/office/drawing/2014/main" val="2902510028"/>
                    </a:ext>
                  </a:extLst>
                </a:gridCol>
                <a:gridCol w="1044935">
                  <a:extLst>
                    <a:ext uri="{9D8B030D-6E8A-4147-A177-3AD203B41FA5}">
                      <a16:colId xmlns:a16="http://schemas.microsoft.com/office/drawing/2014/main" val="711183370"/>
                    </a:ext>
                  </a:extLst>
                </a:gridCol>
                <a:gridCol w="865806">
                  <a:extLst>
                    <a:ext uri="{9D8B030D-6E8A-4147-A177-3AD203B41FA5}">
                      <a16:colId xmlns:a16="http://schemas.microsoft.com/office/drawing/2014/main" val="1187597245"/>
                    </a:ext>
                  </a:extLst>
                </a:gridCol>
              </a:tblGrid>
              <a:tr h="180188">
                <a:tc>
                  <a:txBody>
                    <a:bodyPr/>
                    <a:lstStyle/>
                    <a:p>
                      <a:r>
                        <a:rPr lang="en-GB" sz="1000" b="1" dirty="0">
                          <a:solidFill>
                            <a:schemeClr val="bg1">
                              <a:lumMod val="90000"/>
                              <a:lumOff val="10000"/>
                            </a:schemeClr>
                          </a:solidFill>
                        </a:rPr>
                        <a:t>Parameter</a:t>
                      </a:r>
                      <a:endParaRPr lang="en-GB" sz="1000" dirty="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r>
                        <a:rPr lang="en-GB" sz="1000" b="1">
                          <a:solidFill>
                            <a:schemeClr val="bg1">
                              <a:lumMod val="90000"/>
                              <a:lumOff val="10000"/>
                            </a:schemeClr>
                          </a:solidFill>
                        </a:rPr>
                        <a:t>Value</a:t>
                      </a:r>
                      <a:endParaRPr lang="en-GB"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r>
                        <a:rPr lang="en-GB" sz="1000" b="1">
                          <a:solidFill>
                            <a:schemeClr val="bg1">
                              <a:lumMod val="90000"/>
                              <a:lumOff val="10000"/>
                            </a:schemeClr>
                          </a:solidFill>
                        </a:rPr>
                        <a:t>Std. Err.</a:t>
                      </a:r>
                      <a:endParaRPr lang="en-GB"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tc>
                  <a:txBody>
                    <a:bodyPr/>
                    <a:lstStyle/>
                    <a:p>
                      <a:r>
                        <a:rPr lang="en-GB" sz="1000" b="1" dirty="0">
                          <a:solidFill>
                            <a:schemeClr val="bg1">
                              <a:lumMod val="90000"/>
                              <a:lumOff val="10000"/>
                            </a:schemeClr>
                          </a:solidFill>
                        </a:rPr>
                        <a:t>p-value</a:t>
                      </a:r>
                      <a:endParaRPr lang="en-GB" sz="1000" dirty="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883809723"/>
                  </a:ext>
                </a:extLst>
              </a:tr>
              <a:tr h="180188">
                <a:tc>
                  <a:txBody>
                    <a:bodyPr/>
                    <a:lstStyle/>
                    <a:p>
                      <a:r>
                        <a:rPr lang="en-GB" sz="1000" b="1">
                          <a:solidFill>
                            <a:schemeClr val="bg1">
                              <a:lumMod val="90000"/>
                              <a:lumOff val="10000"/>
                            </a:schemeClr>
                          </a:solidFill>
                        </a:rPr>
                        <a:t>Size variable</a:t>
                      </a:r>
                      <a:endParaRPr lang="en-GB"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w="19050" cap="flat" cmpd="sng" algn="ctr">
                      <a:solidFill>
                        <a:srgbClr val="C00000"/>
                      </a:solidFill>
                      <a:prstDash val="solid"/>
                      <a:round/>
                      <a:headEnd type="none" w="med" len="med"/>
                      <a:tailEnd type="none" w="med" len="med"/>
                    </a:lnT>
                    <a:lnB>
                      <a:noFill/>
                    </a:lnB>
                    <a:noFill/>
                  </a:tcPr>
                </a:tc>
                <a:extLst>
                  <a:ext uri="{0D108BD9-81ED-4DB2-BD59-A6C34878D82A}">
                    <a16:rowId xmlns:a16="http://schemas.microsoft.com/office/drawing/2014/main" val="2634801486"/>
                  </a:ext>
                </a:extLst>
              </a:tr>
              <a:tr h="180188">
                <a:tc>
                  <a:txBody>
                    <a:bodyPr/>
                    <a:lstStyle/>
                    <a:p>
                      <a:r>
                        <a:rPr lang="en-GB" sz="1000">
                          <a:solidFill>
                            <a:schemeClr val="bg1">
                              <a:lumMod val="90000"/>
                              <a:lumOff val="10000"/>
                            </a:schemeClr>
                          </a:solidFill>
                        </a:rPr>
                        <a:t>ln(Total jobs)</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0.773</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0.025</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3183915657"/>
                  </a:ext>
                </a:extLst>
              </a:tr>
              <a:tr h="229833">
                <a:tc>
                  <a:txBody>
                    <a:bodyPr/>
                    <a:lstStyle/>
                    <a:p>
                      <a:r>
                        <a:rPr lang="en-GB" sz="1000" b="1">
                          <a:solidFill>
                            <a:schemeClr val="bg1">
                              <a:lumMod val="90000"/>
                              <a:lumOff val="10000"/>
                            </a:schemeClr>
                          </a:solidFill>
                        </a:rPr>
                        <a:t>Sector-specific job shares</a:t>
                      </a:r>
                      <a:endParaRPr lang="en-GB"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extLst>
                  <a:ext uri="{0D108BD9-81ED-4DB2-BD59-A6C34878D82A}">
                    <a16:rowId xmlns:a16="http://schemas.microsoft.com/office/drawing/2014/main" val="4241258464"/>
                  </a:ext>
                </a:extLst>
              </a:tr>
              <a:tr h="180188">
                <a:tc>
                  <a:txBody>
                    <a:bodyPr/>
                    <a:lstStyle/>
                    <a:p>
                      <a:r>
                        <a:rPr lang="en-GB" sz="1000">
                          <a:solidFill>
                            <a:schemeClr val="bg1">
                              <a:lumMod val="90000"/>
                              <a:lumOff val="10000"/>
                            </a:schemeClr>
                          </a:solidFill>
                        </a:rPr>
                        <a:t>Share Care</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2.65</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dirty="0">
                          <a:solidFill>
                            <a:schemeClr val="bg1">
                              <a:lumMod val="90000"/>
                              <a:lumOff val="10000"/>
                            </a:schemeClr>
                          </a:solidFill>
                        </a:rPr>
                        <a:t>0.24</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3174697742"/>
                  </a:ext>
                </a:extLst>
              </a:tr>
              <a:tr h="180188">
                <a:tc>
                  <a:txBody>
                    <a:bodyPr/>
                    <a:lstStyle/>
                    <a:p>
                      <a:r>
                        <a:rPr lang="en-GB" sz="1000">
                          <a:solidFill>
                            <a:schemeClr val="bg1">
                              <a:lumMod val="90000"/>
                              <a:lumOff val="10000"/>
                            </a:schemeClr>
                          </a:solidFill>
                        </a:rPr>
                        <a:t>Share Education</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4.42</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0.38</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4137851337"/>
                  </a:ext>
                </a:extLst>
              </a:tr>
              <a:tr h="229833">
                <a:tc>
                  <a:txBody>
                    <a:bodyPr/>
                    <a:lstStyle/>
                    <a:p>
                      <a:r>
                        <a:rPr lang="en-GB" sz="1000">
                          <a:solidFill>
                            <a:schemeClr val="bg1">
                              <a:lumMod val="90000"/>
                              <a:lumOff val="10000"/>
                            </a:schemeClr>
                          </a:solidFill>
                        </a:rPr>
                        <a:t>Share Hospitality/Culture/Sports</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1.63</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1.83</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0.374</a:t>
                      </a:r>
                    </a:p>
                  </a:txBody>
                  <a:tcPr marL="33085" marR="33085" marT="16543" marB="16543" anchor="ctr">
                    <a:lnL>
                      <a:noFill/>
                    </a:lnL>
                    <a:lnR>
                      <a:noFill/>
                    </a:lnR>
                    <a:lnT>
                      <a:noFill/>
                    </a:lnT>
                    <a:lnB>
                      <a:noFill/>
                    </a:lnB>
                    <a:noFill/>
                  </a:tcPr>
                </a:tc>
                <a:extLst>
                  <a:ext uri="{0D108BD9-81ED-4DB2-BD59-A6C34878D82A}">
                    <a16:rowId xmlns:a16="http://schemas.microsoft.com/office/drawing/2014/main" val="2171298009"/>
                  </a:ext>
                </a:extLst>
              </a:tr>
              <a:tr h="229833">
                <a:tc>
                  <a:txBody>
                    <a:bodyPr/>
                    <a:lstStyle/>
                    <a:p>
                      <a:r>
                        <a:rPr lang="en-GB" sz="1000">
                          <a:solidFill>
                            <a:schemeClr val="bg1">
                              <a:lumMod val="90000"/>
                              <a:lumOff val="10000"/>
                            </a:schemeClr>
                          </a:solidFill>
                        </a:rPr>
                        <a:t>Share Industry/Construction</a:t>
                      </a:r>
                    </a:p>
                  </a:txBody>
                  <a:tcPr marL="33085" marR="33085" marT="16543" marB="16543" anchor="ctr">
                    <a:lnL>
                      <a:noFill/>
                    </a:lnL>
                    <a:lnR>
                      <a:noFill/>
                    </a:lnR>
                    <a:lnT>
                      <a:noFill/>
                    </a:lnT>
                    <a:lnB>
                      <a:noFill/>
                    </a:lnB>
                    <a:noFill/>
                  </a:tcPr>
                </a:tc>
                <a:tc>
                  <a:txBody>
                    <a:bodyPr/>
                    <a:lstStyle/>
                    <a:p>
                      <a:r>
                        <a:rPr lang="en-ES" sz="1000" b="1" dirty="0">
                          <a:solidFill>
                            <a:schemeClr val="bg1">
                              <a:lumMod val="90000"/>
                              <a:lumOff val="10000"/>
                            </a:schemeClr>
                          </a:solidFill>
                        </a:rPr>
                        <a:t>1.72</a:t>
                      </a:r>
                      <a:r>
                        <a:rPr lang="en-ES" sz="1000" dirty="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0.22</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3575291838"/>
                  </a:ext>
                </a:extLst>
              </a:tr>
              <a:tr h="180188">
                <a:tc>
                  <a:txBody>
                    <a:bodyPr/>
                    <a:lstStyle/>
                    <a:p>
                      <a:r>
                        <a:rPr lang="en-GB" sz="1000">
                          <a:solidFill>
                            <a:schemeClr val="bg1">
                              <a:lumMod val="90000"/>
                              <a:lumOff val="10000"/>
                            </a:schemeClr>
                          </a:solidFill>
                        </a:rPr>
                        <a:t>Share Office/Services</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1.93</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0.25</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3008061220"/>
                  </a:ext>
                </a:extLst>
              </a:tr>
              <a:tr h="180188">
                <a:tc>
                  <a:txBody>
                    <a:bodyPr/>
                    <a:lstStyle/>
                    <a:p>
                      <a:r>
                        <a:rPr lang="en-GB" sz="1000">
                          <a:solidFill>
                            <a:schemeClr val="bg1">
                              <a:lumMod val="90000"/>
                              <a:lumOff val="10000"/>
                            </a:schemeClr>
                          </a:solidFill>
                        </a:rPr>
                        <a:t>Share Shop</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-0.114</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1.02</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0.910</a:t>
                      </a:r>
                    </a:p>
                  </a:txBody>
                  <a:tcPr marL="33085" marR="33085" marT="16543" marB="16543" anchor="ctr">
                    <a:lnL>
                      <a:noFill/>
                    </a:lnL>
                    <a:lnR>
                      <a:noFill/>
                    </a:lnR>
                    <a:lnT>
                      <a:noFill/>
                    </a:lnT>
                    <a:lnB>
                      <a:noFill/>
                    </a:lnB>
                    <a:noFill/>
                  </a:tcPr>
                </a:tc>
                <a:extLst>
                  <a:ext uri="{0D108BD9-81ED-4DB2-BD59-A6C34878D82A}">
                    <a16:rowId xmlns:a16="http://schemas.microsoft.com/office/drawing/2014/main" val="2096994264"/>
                  </a:ext>
                </a:extLst>
              </a:tr>
              <a:tr h="180188">
                <a:tc>
                  <a:txBody>
                    <a:bodyPr/>
                    <a:lstStyle/>
                    <a:p>
                      <a:r>
                        <a:rPr lang="en-GB" sz="1000" b="1">
                          <a:solidFill>
                            <a:schemeClr val="bg1">
                              <a:lumMod val="90000"/>
                              <a:lumOff val="10000"/>
                            </a:schemeClr>
                          </a:solidFill>
                        </a:rPr>
                        <a:t>Work flexibility</a:t>
                      </a:r>
                      <a:endParaRPr lang="en-GB"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extLst>
                  <a:ext uri="{0D108BD9-81ED-4DB2-BD59-A6C34878D82A}">
                    <a16:rowId xmlns:a16="http://schemas.microsoft.com/office/drawing/2014/main" val="456942896"/>
                  </a:ext>
                </a:extLst>
              </a:tr>
              <a:tr h="180188">
                <a:tc>
                  <a:txBody>
                    <a:bodyPr/>
                    <a:lstStyle/>
                    <a:p>
                      <a:r>
                        <a:rPr lang="en-GB" sz="1000">
                          <a:solidFill>
                            <a:schemeClr val="bg1">
                              <a:lumMod val="90000"/>
                              <a:lumOff val="10000"/>
                            </a:schemeClr>
                          </a:solidFill>
                        </a:rPr>
                        <a:t>TT × Flexible work</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0.015</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dirty="0">
                          <a:solidFill>
                            <a:schemeClr val="bg1">
                              <a:lumMod val="90000"/>
                              <a:lumOff val="10000"/>
                            </a:schemeClr>
                          </a:solidFill>
                        </a:rPr>
                        <a:t>0.0020</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2675151739"/>
                  </a:ext>
                </a:extLst>
              </a:tr>
              <a:tr h="180188">
                <a:tc>
                  <a:txBody>
                    <a:bodyPr/>
                    <a:lstStyle/>
                    <a:p>
                      <a:r>
                        <a:rPr lang="en-GB" sz="1000" b="1">
                          <a:solidFill>
                            <a:schemeClr val="bg1">
                              <a:lumMod val="90000"/>
                              <a:lumOff val="10000"/>
                            </a:schemeClr>
                          </a:solidFill>
                        </a:rPr>
                        <a:t>Household composition</a:t>
                      </a:r>
                      <a:endParaRPr lang="en-GB"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extLst>
                  <a:ext uri="{0D108BD9-81ED-4DB2-BD59-A6C34878D82A}">
                    <a16:rowId xmlns:a16="http://schemas.microsoft.com/office/drawing/2014/main" val="1433146505"/>
                  </a:ext>
                </a:extLst>
              </a:tr>
              <a:tr h="180188">
                <a:tc>
                  <a:txBody>
                    <a:bodyPr/>
                    <a:lstStyle/>
                    <a:p>
                      <a:r>
                        <a:rPr lang="en-GB" sz="1000">
                          <a:solidFill>
                            <a:schemeClr val="bg1">
                              <a:lumMod val="90000"/>
                              <a:lumOff val="10000"/>
                            </a:schemeClr>
                          </a:solidFill>
                        </a:rPr>
                        <a:t>TT × With child</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-0.0062</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0.0021</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0.003</a:t>
                      </a:r>
                    </a:p>
                  </a:txBody>
                  <a:tcPr marL="33085" marR="33085" marT="16543" marB="16543" anchor="ctr">
                    <a:lnL>
                      <a:noFill/>
                    </a:lnL>
                    <a:lnR>
                      <a:noFill/>
                    </a:lnR>
                    <a:lnT>
                      <a:noFill/>
                    </a:lnT>
                    <a:lnB>
                      <a:noFill/>
                    </a:lnB>
                    <a:noFill/>
                  </a:tcPr>
                </a:tc>
                <a:extLst>
                  <a:ext uri="{0D108BD9-81ED-4DB2-BD59-A6C34878D82A}">
                    <a16:rowId xmlns:a16="http://schemas.microsoft.com/office/drawing/2014/main" val="1857899517"/>
                  </a:ext>
                </a:extLst>
              </a:tr>
              <a:tr h="180188">
                <a:tc>
                  <a:txBody>
                    <a:bodyPr/>
                    <a:lstStyle/>
                    <a:p>
                      <a:r>
                        <a:rPr lang="en-GB" sz="1000" b="1">
                          <a:solidFill>
                            <a:schemeClr val="bg1">
                              <a:lumMod val="90000"/>
                              <a:lumOff val="10000"/>
                            </a:schemeClr>
                          </a:solidFill>
                        </a:rPr>
                        <a:t>Travel time effects</a:t>
                      </a:r>
                      <a:endParaRPr lang="en-GB"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extLst>
                  <a:ext uri="{0D108BD9-81ED-4DB2-BD59-A6C34878D82A}">
                    <a16:rowId xmlns:a16="http://schemas.microsoft.com/office/drawing/2014/main" val="3228304431"/>
                  </a:ext>
                </a:extLst>
              </a:tr>
              <a:tr h="180188">
                <a:tc>
                  <a:txBody>
                    <a:bodyPr/>
                    <a:lstStyle/>
                    <a:p>
                      <a:r>
                        <a:rPr lang="en-GB" sz="1000">
                          <a:solidFill>
                            <a:schemeClr val="bg1">
                              <a:lumMod val="90000"/>
                              <a:lumOff val="10000"/>
                            </a:schemeClr>
                          </a:solidFill>
                        </a:rPr>
                        <a:t>Travel time (base)</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-0.056</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0.0024</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616085713"/>
                  </a:ext>
                </a:extLst>
              </a:tr>
              <a:tr h="180188">
                <a:tc>
                  <a:txBody>
                    <a:bodyPr/>
                    <a:lstStyle/>
                    <a:p>
                      <a:r>
                        <a:rPr lang="en-GB" sz="1000">
                          <a:solidFill>
                            <a:schemeClr val="bg1">
                              <a:lumMod val="90000"/>
                              <a:lumOff val="10000"/>
                            </a:schemeClr>
                          </a:solidFill>
                        </a:rPr>
                        <a:t>TT × Age 30–44</a:t>
                      </a:r>
                    </a:p>
                  </a:txBody>
                  <a:tcPr marL="33085" marR="33085" marT="16543" marB="16543" anchor="ctr">
                    <a:lnL>
                      <a:noFill/>
                    </a:lnL>
                    <a:lnR>
                      <a:noFill/>
                    </a:lnR>
                    <a:lnT>
                      <a:noFill/>
                    </a:lnT>
                    <a:lnB>
                      <a:noFill/>
                    </a:lnB>
                    <a:noFill/>
                  </a:tcPr>
                </a:tc>
                <a:tc>
                  <a:txBody>
                    <a:bodyPr/>
                    <a:lstStyle/>
                    <a:p>
                      <a:r>
                        <a:rPr lang="en-ES" sz="1000" dirty="0">
                          <a:solidFill>
                            <a:schemeClr val="bg1">
                              <a:lumMod val="90000"/>
                              <a:lumOff val="10000"/>
                            </a:schemeClr>
                          </a:solidFill>
                        </a:rPr>
                        <a:t>0.0001</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0.0035</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0.979</a:t>
                      </a:r>
                    </a:p>
                  </a:txBody>
                  <a:tcPr marL="33085" marR="33085" marT="16543" marB="16543" anchor="ctr">
                    <a:lnL>
                      <a:noFill/>
                    </a:lnL>
                    <a:lnR>
                      <a:noFill/>
                    </a:lnR>
                    <a:lnT>
                      <a:noFill/>
                    </a:lnT>
                    <a:lnB>
                      <a:noFill/>
                    </a:lnB>
                    <a:noFill/>
                  </a:tcPr>
                </a:tc>
                <a:extLst>
                  <a:ext uri="{0D108BD9-81ED-4DB2-BD59-A6C34878D82A}">
                    <a16:rowId xmlns:a16="http://schemas.microsoft.com/office/drawing/2014/main" val="2295357790"/>
                  </a:ext>
                </a:extLst>
              </a:tr>
              <a:tr h="180188">
                <a:tc>
                  <a:txBody>
                    <a:bodyPr/>
                    <a:lstStyle/>
                    <a:p>
                      <a:r>
                        <a:rPr lang="en-GB" sz="1000">
                          <a:solidFill>
                            <a:schemeClr val="bg1">
                              <a:lumMod val="90000"/>
                              <a:lumOff val="10000"/>
                            </a:schemeClr>
                          </a:solidFill>
                        </a:rPr>
                        <a:t>TT × Age 45–64</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-0.0047</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0.0021</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0.024</a:t>
                      </a:r>
                    </a:p>
                  </a:txBody>
                  <a:tcPr marL="33085" marR="33085" marT="16543" marB="16543" anchor="ctr">
                    <a:lnL>
                      <a:noFill/>
                    </a:lnL>
                    <a:lnR>
                      <a:noFill/>
                    </a:lnR>
                    <a:lnT>
                      <a:noFill/>
                    </a:lnT>
                    <a:lnB>
                      <a:noFill/>
                    </a:lnB>
                    <a:noFill/>
                  </a:tcPr>
                </a:tc>
                <a:extLst>
                  <a:ext uri="{0D108BD9-81ED-4DB2-BD59-A6C34878D82A}">
                    <a16:rowId xmlns:a16="http://schemas.microsoft.com/office/drawing/2014/main" val="1449856250"/>
                  </a:ext>
                </a:extLst>
              </a:tr>
              <a:tr h="180188">
                <a:tc>
                  <a:txBody>
                    <a:bodyPr/>
                    <a:lstStyle/>
                    <a:p>
                      <a:r>
                        <a:rPr lang="en-GB" sz="1000">
                          <a:solidFill>
                            <a:schemeClr val="bg1">
                              <a:lumMod val="90000"/>
                              <a:lumOff val="10000"/>
                            </a:schemeClr>
                          </a:solidFill>
                        </a:rPr>
                        <a:t>TT × Age 65+</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-0.0077†</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0.0040</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0.055</a:t>
                      </a:r>
                    </a:p>
                  </a:txBody>
                  <a:tcPr marL="33085" marR="33085" marT="16543" marB="16543" anchor="ctr">
                    <a:lnL>
                      <a:noFill/>
                    </a:lnL>
                    <a:lnR>
                      <a:noFill/>
                    </a:lnR>
                    <a:lnT>
                      <a:noFill/>
                    </a:lnT>
                    <a:lnB>
                      <a:noFill/>
                    </a:lnB>
                    <a:noFill/>
                  </a:tcPr>
                </a:tc>
                <a:extLst>
                  <a:ext uri="{0D108BD9-81ED-4DB2-BD59-A6C34878D82A}">
                    <a16:rowId xmlns:a16="http://schemas.microsoft.com/office/drawing/2014/main" val="2919850935"/>
                  </a:ext>
                </a:extLst>
              </a:tr>
              <a:tr h="180188">
                <a:tc>
                  <a:txBody>
                    <a:bodyPr/>
                    <a:lstStyle/>
                    <a:p>
                      <a:r>
                        <a:rPr lang="en-GB" sz="1000">
                          <a:solidFill>
                            <a:schemeClr val="bg1">
                              <a:lumMod val="90000"/>
                              <a:lumOff val="10000"/>
                            </a:schemeClr>
                          </a:solidFill>
                        </a:rPr>
                        <a:t>TT × Woman</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-0.0117</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0.0019</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948058864"/>
                  </a:ext>
                </a:extLst>
              </a:tr>
              <a:tr h="180188">
                <a:tc>
                  <a:txBody>
                    <a:bodyPr/>
                    <a:lstStyle/>
                    <a:p>
                      <a:r>
                        <a:rPr lang="en-GB" sz="1000" b="1">
                          <a:solidFill>
                            <a:schemeClr val="bg1">
                              <a:lumMod val="90000"/>
                              <a:lumOff val="10000"/>
                            </a:schemeClr>
                          </a:solidFill>
                        </a:rPr>
                        <a:t>Urbanity (ref: level 1)</a:t>
                      </a:r>
                      <a:endParaRPr lang="en-GB"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tc>
                  <a:txBody>
                    <a:bodyPr/>
                    <a:lstStyle/>
                    <a:p>
                      <a:endParaRPr lang="en-ES" sz="1000">
                        <a:solidFill>
                          <a:schemeClr val="bg1">
                            <a:lumMod val="90000"/>
                            <a:lumOff val="10000"/>
                          </a:schemeClr>
                        </a:solidFill>
                      </a:endParaRPr>
                    </a:p>
                  </a:txBody>
                  <a:tcPr marL="33085" marR="33085" marT="16543" marB="16543" anchor="ctr">
                    <a:lnL>
                      <a:noFill/>
                    </a:lnL>
                    <a:lnR>
                      <a:noFill/>
                    </a:lnR>
                    <a:lnT>
                      <a:noFill/>
                    </a:lnT>
                    <a:lnB>
                      <a:noFill/>
                    </a:lnB>
                    <a:noFill/>
                  </a:tcPr>
                </a:tc>
                <a:extLst>
                  <a:ext uri="{0D108BD9-81ED-4DB2-BD59-A6C34878D82A}">
                    <a16:rowId xmlns:a16="http://schemas.microsoft.com/office/drawing/2014/main" val="2713911464"/>
                  </a:ext>
                </a:extLst>
              </a:tr>
              <a:tr h="180188">
                <a:tc>
                  <a:txBody>
                    <a:bodyPr/>
                    <a:lstStyle/>
                    <a:p>
                      <a:r>
                        <a:rPr lang="en-GB" sz="1000">
                          <a:solidFill>
                            <a:schemeClr val="bg1">
                              <a:lumMod val="90000"/>
                              <a:lumOff val="10000"/>
                            </a:schemeClr>
                          </a:solidFill>
                        </a:rPr>
                        <a:t>Level 2 (highly urban)</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0.327</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0.081</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3718178442"/>
                  </a:ext>
                </a:extLst>
              </a:tr>
              <a:tr h="229833">
                <a:tc>
                  <a:txBody>
                    <a:bodyPr/>
                    <a:lstStyle/>
                    <a:p>
                      <a:r>
                        <a:rPr lang="en-GB" sz="1000">
                          <a:solidFill>
                            <a:schemeClr val="bg1">
                              <a:lumMod val="90000"/>
                              <a:lumOff val="10000"/>
                            </a:schemeClr>
                          </a:solidFill>
                        </a:rPr>
                        <a:t>Level 3 (moderately urban)</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0.415</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0.080</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2342348534"/>
                  </a:ext>
                </a:extLst>
              </a:tr>
              <a:tr h="180188">
                <a:tc>
                  <a:txBody>
                    <a:bodyPr/>
                    <a:lstStyle/>
                    <a:p>
                      <a:r>
                        <a:rPr lang="en-GB" sz="1000">
                          <a:solidFill>
                            <a:schemeClr val="bg1">
                              <a:lumMod val="90000"/>
                              <a:lumOff val="10000"/>
                            </a:schemeClr>
                          </a:solidFill>
                        </a:rPr>
                        <a:t>Level 4 (low urban)</a:t>
                      </a:r>
                    </a:p>
                  </a:txBody>
                  <a:tcPr marL="33085" marR="33085" marT="16543" marB="16543" anchor="ctr">
                    <a:lnL>
                      <a:noFill/>
                    </a:lnL>
                    <a:lnR>
                      <a:noFill/>
                    </a:lnR>
                    <a:lnT>
                      <a:noFill/>
                    </a:lnT>
                    <a:lnB>
                      <a:noFill/>
                    </a:lnB>
                    <a:noFill/>
                  </a:tcPr>
                </a:tc>
                <a:tc>
                  <a:txBody>
                    <a:bodyPr/>
                    <a:lstStyle/>
                    <a:p>
                      <a:r>
                        <a:rPr lang="en-ES" sz="1000" b="1">
                          <a:solidFill>
                            <a:schemeClr val="bg1">
                              <a:lumMod val="90000"/>
                              <a:lumOff val="10000"/>
                            </a:schemeClr>
                          </a:solidFill>
                        </a:rPr>
                        <a:t>0.326</a:t>
                      </a:r>
                      <a:r>
                        <a:rPr lang="en-ES" sz="1000">
                          <a:solidFill>
                            <a:schemeClr val="bg1">
                              <a:lumMod val="90000"/>
                              <a:lumOff val="10000"/>
                            </a:schemeClr>
                          </a:solidFill>
                        </a:rPr>
                        <a:t>*</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0.081</a:t>
                      </a:r>
                    </a:p>
                  </a:txBody>
                  <a:tcPr marL="33085" marR="33085" marT="16543" marB="16543" anchor="ctr">
                    <a:lnL>
                      <a:noFill/>
                    </a:lnL>
                    <a:lnR>
                      <a:noFill/>
                    </a:lnR>
                    <a:lnT>
                      <a:noFill/>
                    </a:lnT>
                    <a:lnB>
                      <a:noFill/>
                    </a:lnB>
                    <a:noFill/>
                  </a:tcPr>
                </a:tc>
                <a:tc>
                  <a:txBody>
                    <a:bodyPr/>
                    <a:lstStyle/>
                    <a:p>
                      <a:r>
                        <a:rPr lang="en-ES" sz="1000">
                          <a:solidFill>
                            <a:schemeClr val="bg1">
                              <a:lumMod val="90000"/>
                              <a:lumOff val="10000"/>
                            </a:schemeClr>
                          </a:solidFill>
                        </a:rPr>
                        <a:t>&lt;0.001</a:t>
                      </a:r>
                    </a:p>
                  </a:txBody>
                  <a:tcPr marL="33085" marR="33085" marT="16543" marB="16543" anchor="ctr">
                    <a:lnL>
                      <a:noFill/>
                    </a:lnL>
                    <a:lnR>
                      <a:noFill/>
                    </a:lnR>
                    <a:lnT>
                      <a:noFill/>
                    </a:lnT>
                    <a:lnB>
                      <a:noFill/>
                    </a:lnB>
                    <a:noFill/>
                  </a:tcPr>
                </a:tc>
                <a:extLst>
                  <a:ext uri="{0D108BD9-81ED-4DB2-BD59-A6C34878D82A}">
                    <a16:rowId xmlns:a16="http://schemas.microsoft.com/office/drawing/2014/main" val="4070608643"/>
                  </a:ext>
                </a:extLst>
              </a:tr>
              <a:tr h="180188">
                <a:tc>
                  <a:txBody>
                    <a:bodyPr/>
                    <a:lstStyle/>
                    <a:p>
                      <a:r>
                        <a:rPr lang="en-GB" sz="1000">
                          <a:solidFill>
                            <a:schemeClr val="bg1">
                              <a:lumMod val="90000"/>
                              <a:lumOff val="10000"/>
                            </a:schemeClr>
                          </a:solidFill>
                        </a:rPr>
                        <a:t>Level 5 (not urban)</a:t>
                      </a:r>
                    </a:p>
                  </a:txBody>
                  <a:tcPr marL="33085" marR="33085" marT="16543" marB="16543"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000">
                          <a:solidFill>
                            <a:schemeClr val="bg1">
                              <a:lumMod val="90000"/>
                              <a:lumOff val="10000"/>
                            </a:schemeClr>
                          </a:solidFill>
                        </a:rPr>
                        <a:t>0.099</a:t>
                      </a:r>
                    </a:p>
                  </a:txBody>
                  <a:tcPr marL="33085" marR="33085" marT="16543" marB="16543"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000">
                          <a:solidFill>
                            <a:schemeClr val="bg1">
                              <a:lumMod val="90000"/>
                              <a:lumOff val="10000"/>
                            </a:schemeClr>
                          </a:solidFill>
                        </a:rPr>
                        <a:t>0.100</a:t>
                      </a:r>
                    </a:p>
                  </a:txBody>
                  <a:tcPr marL="33085" marR="33085" marT="16543" marB="16543" anchor="ctr">
                    <a:lnL>
                      <a:noFill/>
                    </a:lnL>
                    <a:lnR>
                      <a:noFill/>
                    </a:lnR>
                    <a:lnT>
                      <a:noFill/>
                    </a:lnT>
                    <a:lnB w="19050" cap="flat" cmpd="sng" algn="ctr">
                      <a:solidFill>
                        <a:srgbClr val="C00000"/>
                      </a:solidFill>
                      <a:prstDash val="solid"/>
                      <a:round/>
                      <a:headEnd type="none" w="med" len="med"/>
                      <a:tailEnd type="none" w="med" len="med"/>
                    </a:lnB>
                    <a:noFill/>
                  </a:tcPr>
                </a:tc>
                <a:tc>
                  <a:txBody>
                    <a:bodyPr/>
                    <a:lstStyle/>
                    <a:p>
                      <a:r>
                        <a:rPr lang="en-ES" sz="1000" dirty="0">
                          <a:solidFill>
                            <a:schemeClr val="bg1">
                              <a:lumMod val="90000"/>
                              <a:lumOff val="10000"/>
                            </a:schemeClr>
                          </a:solidFill>
                        </a:rPr>
                        <a:t>0.322</a:t>
                      </a:r>
                    </a:p>
                  </a:txBody>
                  <a:tcPr marL="33085" marR="33085" marT="16543" marB="16543" anchor="ctr">
                    <a:lnL>
                      <a:noFill/>
                    </a:lnL>
                    <a:lnR>
                      <a:noFill/>
                    </a:lnR>
                    <a:lnT>
                      <a:noFill/>
                    </a:lnT>
                    <a:lnB w="1905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4072531501"/>
                  </a:ext>
                </a:extLst>
              </a:tr>
            </a:tbl>
          </a:graphicData>
        </a:graphic>
      </p:graphicFrame>
    </p:spTree>
    <p:extLst>
      <p:ext uri="{BB962C8B-B14F-4D97-AF65-F5344CB8AC3E}">
        <p14:creationId xmlns:p14="http://schemas.microsoft.com/office/powerpoint/2010/main" val="263104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3693-E9A4-3A0D-B5CE-E185173C8575}"/>
              </a:ext>
            </a:extLst>
          </p:cNvPr>
          <p:cNvSpPr>
            <a:spLocks noGrp="1"/>
          </p:cNvSpPr>
          <p:nvPr>
            <p:ph type="title"/>
          </p:nvPr>
        </p:nvSpPr>
        <p:spPr/>
        <p:txBody>
          <a:bodyPr/>
          <a:lstStyle/>
          <a:p>
            <a:endParaRPr lang="en-ES"/>
          </a:p>
        </p:txBody>
      </p:sp>
      <p:sp>
        <p:nvSpPr>
          <p:cNvPr id="3" name="Text Placeholder 2">
            <a:extLst>
              <a:ext uri="{FF2B5EF4-FFF2-40B4-BE49-F238E27FC236}">
                <a16:creationId xmlns:a16="http://schemas.microsoft.com/office/drawing/2014/main" id="{C69C4370-F3FD-092C-D82F-90D75F0D0285}"/>
              </a:ext>
            </a:extLst>
          </p:cNvPr>
          <p:cNvSpPr>
            <a:spLocks noGrp="1"/>
          </p:cNvSpPr>
          <p:nvPr>
            <p:ph type="body" idx="1"/>
          </p:nvPr>
        </p:nvSpPr>
        <p:spPr/>
        <p:txBody>
          <a:bodyPr/>
          <a:lstStyle/>
          <a:p>
            <a:endParaRPr lang="en-ES"/>
          </a:p>
        </p:txBody>
      </p:sp>
      <p:pic>
        <p:nvPicPr>
          <p:cNvPr id="4" name="Picture 3" descr="A map of the world&#10;&#10;Description automatically generated">
            <a:extLst>
              <a:ext uri="{FF2B5EF4-FFF2-40B4-BE49-F238E27FC236}">
                <a16:creationId xmlns:a16="http://schemas.microsoft.com/office/drawing/2014/main" id="{659FB92F-AAB4-F9E0-E946-CA8D5A059EDD}"/>
              </a:ext>
            </a:extLst>
          </p:cNvPr>
          <p:cNvPicPr>
            <a:picLocks noChangeAspect="1"/>
          </p:cNvPicPr>
          <p:nvPr/>
        </p:nvPicPr>
        <p:blipFill rotWithShape="1">
          <a:blip r:embed="rId2">
            <a:extLst>
              <a:ext uri="{28A0092B-C50C-407E-A947-70E740481C1C}">
                <a14:useLocalDpi xmlns:a14="http://schemas.microsoft.com/office/drawing/2010/main" val="0"/>
              </a:ext>
            </a:extLst>
          </a:blip>
          <a:srcRect t="6512" r="4199" b="4660"/>
          <a:stretch/>
        </p:blipFill>
        <p:spPr>
          <a:xfrm>
            <a:off x="22226" y="540000"/>
            <a:ext cx="8797684" cy="4284581"/>
          </a:xfrm>
          <a:prstGeom prst="rect">
            <a:avLst/>
          </a:prstGeom>
        </p:spPr>
      </p:pic>
      <p:sp>
        <p:nvSpPr>
          <p:cNvPr id="5" name="TextBox 4">
            <a:extLst>
              <a:ext uri="{FF2B5EF4-FFF2-40B4-BE49-F238E27FC236}">
                <a16:creationId xmlns:a16="http://schemas.microsoft.com/office/drawing/2014/main" id="{871193E7-50D8-A194-13FC-65AFA51DCF74}"/>
              </a:ext>
            </a:extLst>
          </p:cNvPr>
          <p:cNvSpPr txBox="1"/>
          <p:nvPr/>
        </p:nvSpPr>
        <p:spPr>
          <a:xfrm>
            <a:off x="324091" y="594689"/>
            <a:ext cx="2558005" cy="369332"/>
          </a:xfrm>
          <a:prstGeom prst="rect">
            <a:avLst/>
          </a:prstGeom>
          <a:solidFill>
            <a:schemeClr val="tx1"/>
          </a:solidFill>
        </p:spPr>
        <p:txBody>
          <a:bodyPr wrap="square" rtlCol="0">
            <a:spAutoFit/>
          </a:bodyPr>
          <a:lstStyle/>
          <a:p>
            <a:pPr algn="ctr"/>
            <a:r>
              <a:rPr lang="en-ES" sz="900" b="1" dirty="0">
                <a:latin typeface="Neue Haas Grotesk Text Pro" panose="020B0504020202020204" pitchFamily="34" charset="77"/>
              </a:rPr>
              <a:t>Number of resondents</a:t>
            </a:r>
          </a:p>
          <a:p>
            <a:pPr algn="ctr"/>
            <a:r>
              <a:rPr lang="en-GB" sz="900" b="1" dirty="0">
                <a:latin typeface="Neue Haas Grotesk Text Pro" panose="020B0504020202020204" pitchFamily="34" charset="77"/>
              </a:rPr>
              <a:t>B</a:t>
            </a:r>
            <a:r>
              <a:rPr lang="en-ES" sz="900" b="1" dirty="0">
                <a:latin typeface="Neue Haas Grotesk Text Pro" panose="020B0504020202020204" pitchFamily="34" charset="77"/>
              </a:rPr>
              <a:t>y workplace location</a:t>
            </a:r>
          </a:p>
        </p:txBody>
      </p:sp>
      <p:sp>
        <p:nvSpPr>
          <p:cNvPr id="7" name="TextBox 6">
            <a:extLst>
              <a:ext uri="{FF2B5EF4-FFF2-40B4-BE49-F238E27FC236}">
                <a16:creationId xmlns:a16="http://schemas.microsoft.com/office/drawing/2014/main" id="{CE7F7769-96A5-8097-E5EC-30F7F00FEC8B}"/>
              </a:ext>
            </a:extLst>
          </p:cNvPr>
          <p:cNvSpPr txBox="1"/>
          <p:nvPr/>
        </p:nvSpPr>
        <p:spPr>
          <a:xfrm>
            <a:off x="4479403" y="594689"/>
            <a:ext cx="2558005" cy="369332"/>
          </a:xfrm>
          <a:prstGeom prst="rect">
            <a:avLst/>
          </a:prstGeom>
          <a:solidFill>
            <a:schemeClr val="tx1"/>
          </a:solidFill>
        </p:spPr>
        <p:txBody>
          <a:bodyPr wrap="square" rtlCol="0">
            <a:spAutoFit/>
          </a:bodyPr>
          <a:lstStyle/>
          <a:p>
            <a:pPr algn="ctr"/>
            <a:r>
              <a:rPr lang="en-ES" sz="900" b="1" dirty="0">
                <a:latin typeface="Neue Haas Grotesk Text Pro" panose="020B0504020202020204" pitchFamily="34" charset="77"/>
              </a:rPr>
              <a:t>Number of resondents</a:t>
            </a:r>
          </a:p>
          <a:p>
            <a:pPr algn="ctr"/>
            <a:r>
              <a:rPr lang="en-GB" sz="900" b="1" dirty="0">
                <a:latin typeface="Neue Haas Grotesk Text Pro" panose="020B0504020202020204" pitchFamily="34" charset="77"/>
              </a:rPr>
              <a:t>B</a:t>
            </a:r>
            <a:r>
              <a:rPr lang="en-ES" sz="900" b="1" dirty="0">
                <a:latin typeface="Neue Haas Grotesk Text Pro" panose="020B0504020202020204" pitchFamily="34" charset="77"/>
              </a:rPr>
              <a:t>y living place location</a:t>
            </a:r>
          </a:p>
        </p:txBody>
      </p:sp>
    </p:spTree>
    <p:extLst>
      <p:ext uri="{BB962C8B-B14F-4D97-AF65-F5344CB8AC3E}">
        <p14:creationId xmlns:p14="http://schemas.microsoft.com/office/powerpoint/2010/main" val="193743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a:extLst>
            <a:ext uri="{FF2B5EF4-FFF2-40B4-BE49-F238E27FC236}">
              <a16:creationId xmlns:a16="http://schemas.microsoft.com/office/drawing/2014/main" id="{1B3AB8FB-ADEE-8CE5-9868-14976D7FFBE7}"/>
            </a:ext>
          </a:extLst>
        </p:cNvPr>
        <p:cNvGrpSpPr/>
        <p:nvPr/>
      </p:nvGrpSpPr>
      <p:grpSpPr>
        <a:xfrm>
          <a:off x="0" y="0"/>
          <a:ext cx="0" cy="0"/>
          <a:chOff x="0" y="0"/>
          <a:chExt cx="0" cy="0"/>
        </a:xfrm>
      </p:grpSpPr>
      <p:sp>
        <p:nvSpPr>
          <p:cNvPr id="346" name="Google Shape;346;p49">
            <a:extLst>
              <a:ext uri="{FF2B5EF4-FFF2-40B4-BE49-F238E27FC236}">
                <a16:creationId xmlns:a16="http://schemas.microsoft.com/office/drawing/2014/main" id="{A5BFA6B5-73CE-9709-9AA6-690C04FE9C64}"/>
              </a:ext>
            </a:extLst>
          </p:cNvPr>
          <p:cNvSpPr/>
          <p:nvPr/>
        </p:nvSpPr>
        <p:spPr>
          <a:xfrm>
            <a:off x="0" y="1671861"/>
            <a:ext cx="2782200" cy="347163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9">
            <a:extLst>
              <a:ext uri="{FF2B5EF4-FFF2-40B4-BE49-F238E27FC236}">
                <a16:creationId xmlns:a16="http://schemas.microsoft.com/office/drawing/2014/main" id="{9D1F2CDE-5CC7-C1C0-0FB1-A46095C25B3C}"/>
              </a:ext>
            </a:extLst>
          </p:cNvPr>
          <p:cNvSpPr/>
          <p:nvPr/>
        </p:nvSpPr>
        <p:spPr>
          <a:xfrm>
            <a:off x="6553800" y="4820025"/>
            <a:ext cx="2590200" cy="14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9">
            <a:extLst>
              <a:ext uri="{FF2B5EF4-FFF2-40B4-BE49-F238E27FC236}">
                <a16:creationId xmlns:a16="http://schemas.microsoft.com/office/drawing/2014/main" id="{2548B515-8944-02C9-167F-BE90F8F142AA}"/>
              </a:ext>
            </a:extLst>
          </p:cNvPr>
          <p:cNvSpPr txBox="1">
            <a:spLocks noGrp="1"/>
          </p:cNvSpPr>
          <p:nvPr>
            <p:ph type="title"/>
          </p:nvPr>
        </p:nvSpPr>
        <p:spPr>
          <a:xfrm>
            <a:off x="4223700" y="43616"/>
            <a:ext cx="4920300" cy="572700"/>
          </a:xfrm>
          <a:prstGeom prst="rect">
            <a:avLst/>
          </a:prstGeom>
        </p:spPr>
        <p:txBody>
          <a:bodyPr spcFirstLastPara="1" wrap="square" lIns="91425" tIns="91425" rIns="91425" bIns="91425" anchor="ctr" anchorCtr="0">
            <a:noAutofit/>
          </a:bodyPr>
          <a:lstStyle/>
          <a:p>
            <a:r>
              <a:rPr lang="en">
                <a:solidFill>
                  <a:schemeClr val="tx1"/>
                </a:solidFill>
              </a:rPr>
              <a:t>OmniTrans</a:t>
            </a:r>
            <a:endParaRPr lang="en-US">
              <a:solidFill>
                <a:schemeClr val="tx1"/>
              </a:solidFill>
            </a:endParaRPr>
          </a:p>
        </p:txBody>
      </p:sp>
      <p:sp>
        <p:nvSpPr>
          <p:cNvPr id="5" name="TextBox 4">
            <a:extLst>
              <a:ext uri="{FF2B5EF4-FFF2-40B4-BE49-F238E27FC236}">
                <a16:creationId xmlns:a16="http://schemas.microsoft.com/office/drawing/2014/main" id="{24EA1402-3635-CCF6-9361-A92246627ED5}"/>
              </a:ext>
            </a:extLst>
          </p:cNvPr>
          <p:cNvSpPr txBox="1"/>
          <p:nvPr/>
        </p:nvSpPr>
        <p:spPr>
          <a:xfrm>
            <a:off x="3364550" y="1723469"/>
            <a:ext cx="49203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Karla"/>
              </a:rPr>
              <a:t>In a </a:t>
            </a:r>
            <a:r>
              <a:rPr lang="en-US" sz="1800" b="1" dirty="0">
                <a:latin typeface="Karla"/>
              </a:rPr>
              <a:t>densely populated </a:t>
            </a:r>
            <a:r>
              <a:rPr lang="en-US" sz="1800" dirty="0">
                <a:latin typeface="Karla"/>
              </a:rPr>
              <a:t>country like the Netherlands, rapid urbanization, economic growth, and shifting travel patterns, especially in </a:t>
            </a:r>
            <a:r>
              <a:rPr lang="en-US" sz="1800" b="1" dirty="0">
                <a:solidFill>
                  <a:schemeClr val="bg2"/>
                </a:solidFill>
                <a:latin typeface="Karla"/>
              </a:rPr>
              <a:t>the post-Covid era</a:t>
            </a:r>
            <a:r>
              <a:rPr lang="en-US" sz="1800" dirty="0">
                <a:latin typeface="Karla"/>
              </a:rPr>
              <a:t>, create a strong need for advanced tools to support effective policy and infrastructure planning.</a:t>
            </a:r>
          </a:p>
        </p:txBody>
      </p:sp>
      <p:sp>
        <p:nvSpPr>
          <p:cNvPr id="2" name="TextBox 1">
            <a:extLst>
              <a:ext uri="{FF2B5EF4-FFF2-40B4-BE49-F238E27FC236}">
                <a16:creationId xmlns:a16="http://schemas.microsoft.com/office/drawing/2014/main" id="{ECDFBA16-E557-2D43-A5CA-34358BF6D33A}"/>
              </a:ext>
            </a:extLst>
          </p:cNvPr>
          <p:cNvSpPr txBox="1"/>
          <p:nvPr/>
        </p:nvSpPr>
        <p:spPr>
          <a:xfrm>
            <a:off x="6553800" y="61631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Neue Haas Grotesk Text Pro" panose="020B0504020202020204" pitchFamily="34" charset="77"/>
              </a:rPr>
              <a:t>Context</a:t>
            </a:r>
            <a:endParaRPr lang="en-US" sz="2800" dirty="0">
              <a:solidFill>
                <a:schemeClr val="bg1"/>
              </a:solidFill>
              <a:latin typeface="Neue Haas Grotesk Text Pro" panose="020B0504020202020204" pitchFamily="34" charset="77"/>
            </a:endParaRPr>
          </a:p>
        </p:txBody>
      </p:sp>
      <p:pic>
        <p:nvPicPr>
          <p:cNvPr id="7170" name="Picture 2" descr="Dutch-Style Road Intersections Offer a Safer Way Forward for Bikes, Walkers  - Bloomberg">
            <a:extLst>
              <a:ext uri="{FF2B5EF4-FFF2-40B4-BE49-F238E27FC236}">
                <a16:creationId xmlns:a16="http://schemas.microsoft.com/office/drawing/2014/main" id="{FE50D316-317C-F38E-85A8-E69063F9433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7927" t="2676" r="28616" b="-2676"/>
          <a:stretch/>
        </p:blipFill>
        <p:spPr bwMode="auto">
          <a:xfrm>
            <a:off x="582350" y="724382"/>
            <a:ext cx="2408950" cy="369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81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BB652D4-CAC8-9E35-A471-2B68F47F7D77}"/>
              </a:ext>
            </a:extLst>
          </p:cNvPr>
          <p:cNvSpPr txBox="1">
            <a:spLocks/>
          </p:cNvSpPr>
          <p:nvPr/>
        </p:nvSpPr>
        <p:spPr>
          <a:xfrm>
            <a:off x="447815" y="588814"/>
            <a:ext cx="440263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Epilogue"/>
              <a:buNone/>
              <a:defRPr sz="2800" b="0" i="0" u="none" strike="noStrike" cap="none">
                <a:solidFill>
                  <a:schemeClr val="lt1"/>
                </a:solidFill>
                <a:latin typeface="Epilogue"/>
                <a:ea typeface="Epilogue"/>
                <a:cs typeface="Epilogue"/>
                <a:sym typeface="Epilogu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r>
              <a:rPr lang="en-CA" b="1" dirty="0">
                <a:latin typeface="Neue Haas Grotesk Text Pro" panose="020B0504020202020204" pitchFamily="34" charset="77"/>
              </a:rPr>
              <a:t>Travel Demand</a:t>
            </a:r>
          </a:p>
          <a:p>
            <a:pPr algn="l"/>
            <a:r>
              <a:rPr lang="en-CA" b="1" dirty="0">
                <a:latin typeface="Neue Haas Grotesk Text Pro" panose="020B0504020202020204" pitchFamily="34" charset="77"/>
              </a:rPr>
              <a:t> Models</a:t>
            </a:r>
            <a:endParaRPr lang="en-US" b="1" dirty="0">
              <a:latin typeface="Neue Haas Grotesk Text Pro" panose="020B0504020202020204" pitchFamily="34" charset="77"/>
            </a:endParaRPr>
          </a:p>
        </p:txBody>
      </p:sp>
      <p:sp>
        <p:nvSpPr>
          <p:cNvPr id="3" name="Google Shape;242;p43">
            <a:extLst>
              <a:ext uri="{FF2B5EF4-FFF2-40B4-BE49-F238E27FC236}">
                <a16:creationId xmlns:a16="http://schemas.microsoft.com/office/drawing/2014/main" id="{81850BCE-7EB1-9D1B-CBB4-749A415546BC}"/>
              </a:ext>
            </a:extLst>
          </p:cNvPr>
          <p:cNvSpPr/>
          <p:nvPr/>
        </p:nvSpPr>
        <p:spPr>
          <a:xfrm>
            <a:off x="-182842" y="564064"/>
            <a:ext cx="496665" cy="3107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graph of a number of people&#10;&#10;Description automatically generated with medium confidence">
            <a:extLst>
              <a:ext uri="{FF2B5EF4-FFF2-40B4-BE49-F238E27FC236}">
                <a16:creationId xmlns:a16="http://schemas.microsoft.com/office/drawing/2014/main" id="{38C8DDDA-A080-092E-E453-A1840B91B919}"/>
              </a:ext>
            </a:extLst>
          </p:cNvPr>
          <p:cNvPicPr>
            <a:picLocks noChangeAspect="1"/>
          </p:cNvPicPr>
          <p:nvPr/>
        </p:nvPicPr>
        <p:blipFill rotWithShape="1">
          <a:blip r:embed="rId3"/>
          <a:srcRect l="13730" r="12041" b="82154"/>
          <a:stretch/>
        </p:blipFill>
        <p:spPr>
          <a:xfrm>
            <a:off x="4106437" y="2820094"/>
            <a:ext cx="4737253" cy="141015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4C876DF-96D0-D05B-6F18-2025D222E85A}"/>
              </a:ext>
            </a:extLst>
          </p:cNvPr>
          <p:cNvPicPr>
            <a:picLocks noChangeAspect="1"/>
          </p:cNvPicPr>
          <p:nvPr/>
        </p:nvPicPr>
        <p:blipFill rotWithShape="1">
          <a:blip r:embed="rId4"/>
          <a:srcRect l="23116" t="13840" r="24012" b="67160"/>
          <a:stretch/>
        </p:blipFill>
        <p:spPr>
          <a:xfrm>
            <a:off x="4956162" y="4274372"/>
            <a:ext cx="3249976" cy="209927"/>
          </a:xfrm>
          <a:prstGeom prst="rect">
            <a:avLst/>
          </a:prstGeom>
        </p:spPr>
      </p:pic>
      <p:sp>
        <p:nvSpPr>
          <p:cNvPr id="9" name="TextBox 8">
            <a:extLst>
              <a:ext uri="{FF2B5EF4-FFF2-40B4-BE49-F238E27FC236}">
                <a16:creationId xmlns:a16="http://schemas.microsoft.com/office/drawing/2014/main" id="{390AD3B1-3805-2C89-1232-BF429FBDA7D6}"/>
              </a:ext>
            </a:extLst>
          </p:cNvPr>
          <p:cNvSpPr txBox="1"/>
          <p:nvPr/>
        </p:nvSpPr>
        <p:spPr>
          <a:xfrm>
            <a:off x="4685193" y="4528419"/>
            <a:ext cx="4737252" cy="246221"/>
          </a:xfrm>
          <a:prstGeom prst="rect">
            <a:avLst/>
          </a:prstGeom>
          <a:noFill/>
        </p:spPr>
        <p:txBody>
          <a:bodyPr wrap="square" rtlCol="0">
            <a:spAutoFit/>
          </a:bodyPr>
          <a:lstStyle/>
          <a:p>
            <a:r>
              <a:rPr lang="en-GB" sz="1000" dirty="0">
                <a:latin typeface="Karla" pitchFamily="2" charset="77"/>
              </a:rPr>
              <a:t>Source: </a:t>
            </a:r>
            <a:r>
              <a:rPr lang="en-GB" sz="1000" dirty="0" err="1">
                <a:latin typeface="Karla" pitchFamily="2" charset="77"/>
              </a:rPr>
              <a:t>Landelijk</a:t>
            </a:r>
            <a:r>
              <a:rPr lang="en-GB" sz="1000" dirty="0">
                <a:latin typeface="Karla" pitchFamily="2" charset="77"/>
              </a:rPr>
              <a:t> </a:t>
            </a:r>
            <a:r>
              <a:rPr lang="en-GB" sz="1000" dirty="0" err="1">
                <a:latin typeface="Karla" pitchFamily="2" charset="77"/>
              </a:rPr>
              <a:t>Reizigersonderzoek</a:t>
            </a:r>
            <a:r>
              <a:rPr lang="en-GB" sz="1000" dirty="0">
                <a:latin typeface="Karla" pitchFamily="2" charset="77"/>
              </a:rPr>
              <a:t> 2023 (van Essen et al., 2024)</a:t>
            </a:r>
            <a:endParaRPr lang="en-ES" sz="1000" dirty="0">
              <a:latin typeface="Karla" pitchFamily="2" charset="77"/>
            </a:endParaRPr>
          </a:p>
        </p:txBody>
      </p:sp>
      <p:sp>
        <p:nvSpPr>
          <p:cNvPr id="12" name="TextBox 11">
            <a:extLst>
              <a:ext uri="{FF2B5EF4-FFF2-40B4-BE49-F238E27FC236}">
                <a16:creationId xmlns:a16="http://schemas.microsoft.com/office/drawing/2014/main" id="{F974F67F-48F9-778F-AB6F-07B3F245B86D}"/>
              </a:ext>
            </a:extLst>
          </p:cNvPr>
          <p:cNvSpPr txBox="1"/>
          <p:nvPr/>
        </p:nvSpPr>
        <p:spPr>
          <a:xfrm>
            <a:off x="507714" y="2098196"/>
            <a:ext cx="3271566" cy="969496"/>
          </a:xfrm>
          <a:prstGeom prst="rect">
            <a:avLst/>
          </a:prstGeom>
          <a:noFill/>
        </p:spPr>
        <p:txBody>
          <a:bodyPr wrap="square" rtlCol="0">
            <a:spAutoFit/>
          </a:bodyPr>
          <a:lstStyle/>
          <a:p>
            <a:r>
              <a:rPr lang="en-GB" sz="1900" dirty="0">
                <a:latin typeface="Karla" pitchFamily="2" charset="77"/>
              </a:rPr>
              <a:t>Predict travel patterns in a geographic context that reflect real-world </a:t>
            </a:r>
            <a:r>
              <a:rPr lang="en-GB" sz="1900" dirty="0" err="1">
                <a:latin typeface="Karla" pitchFamily="2" charset="77"/>
              </a:rPr>
              <a:t>behavior</a:t>
            </a:r>
            <a:r>
              <a:rPr lang="en-GB" sz="1900" dirty="0">
                <a:latin typeface="Karla" pitchFamily="2" charset="77"/>
              </a:rPr>
              <a:t>.</a:t>
            </a:r>
          </a:p>
        </p:txBody>
      </p:sp>
      <p:pic>
        <p:nvPicPr>
          <p:cNvPr id="5" name="Picture 4" descr="A screenshot of a map&#10;&#10;Description automatically generated">
            <a:extLst>
              <a:ext uri="{FF2B5EF4-FFF2-40B4-BE49-F238E27FC236}">
                <a16:creationId xmlns:a16="http://schemas.microsoft.com/office/drawing/2014/main" id="{75B24378-7425-1953-D829-849CAF92C0F1}"/>
              </a:ext>
            </a:extLst>
          </p:cNvPr>
          <p:cNvPicPr>
            <a:picLocks noChangeAspect="1"/>
          </p:cNvPicPr>
          <p:nvPr/>
        </p:nvPicPr>
        <p:blipFill>
          <a:blip r:embed="rId5"/>
          <a:stretch>
            <a:fillRect/>
          </a:stretch>
        </p:blipFill>
        <p:spPr>
          <a:xfrm>
            <a:off x="4227775" y="443399"/>
            <a:ext cx="4615915" cy="2332575"/>
          </a:xfrm>
          <a:prstGeom prst="rect">
            <a:avLst/>
          </a:prstGeom>
        </p:spPr>
      </p:pic>
    </p:spTree>
    <p:extLst>
      <p:ext uri="{BB962C8B-B14F-4D97-AF65-F5344CB8AC3E}">
        <p14:creationId xmlns:p14="http://schemas.microsoft.com/office/powerpoint/2010/main" val="282912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2845-2D3A-9551-C7AB-136CAB063F84}"/>
              </a:ext>
            </a:extLst>
          </p:cNvPr>
          <p:cNvSpPr>
            <a:spLocks noGrp="1"/>
          </p:cNvSpPr>
          <p:nvPr>
            <p:ph type="title"/>
          </p:nvPr>
        </p:nvSpPr>
        <p:spPr>
          <a:xfrm>
            <a:off x="-173059" y="448671"/>
            <a:ext cx="4920300" cy="572700"/>
          </a:xfrm>
        </p:spPr>
        <p:txBody>
          <a:bodyPr/>
          <a:lstStyle/>
          <a:p>
            <a:r>
              <a:rPr lang="en-US" b="1" dirty="0">
                <a:latin typeface="Neue Haas Grotesk Text Pro" panose="020B0504020202020204" pitchFamily="34" charset="77"/>
              </a:rPr>
              <a:t>Octavius Framework</a:t>
            </a:r>
          </a:p>
        </p:txBody>
      </p:sp>
      <p:sp>
        <p:nvSpPr>
          <p:cNvPr id="4" name="Google Shape;242;p43">
            <a:extLst>
              <a:ext uri="{FF2B5EF4-FFF2-40B4-BE49-F238E27FC236}">
                <a16:creationId xmlns:a16="http://schemas.microsoft.com/office/drawing/2014/main" id="{D8F7FE70-1B51-3D19-A07C-D340FEBB2301}"/>
              </a:ext>
            </a:extLst>
          </p:cNvPr>
          <p:cNvSpPr/>
          <p:nvPr/>
        </p:nvSpPr>
        <p:spPr>
          <a:xfrm>
            <a:off x="-182842" y="564064"/>
            <a:ext cx="496665" cy="3107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08CCC3F-8A6F-4F5D-9449-9B0AF8D16D7D}"/>
              </a:ext>
            </a:extLst>
          </p:cNvPr>
          <p:cNvSpPr txBox="1"/>
          <p:nvPr/>
        </p:nvSpPr>
        <p:spPr>
          <a:xfrm>
            <a:off x="450574" y="1179443"/>
            <a:ext cx="4296667" cy="1077218"/>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Karla" pitchFamily="2" charset="77"/>
              </a:rPr>
              <a:t>Population Synthesizer</a:t>
            </a:r>
          </a:p>
          <a:p>
            <a:r>
              <a:rPr lang="en-GB" sz="1600" dirty="0">
                <a:latin typeface="Karla" pitchFamily="2" charset="77"/>
              </a:rPr>
              <a:t>Generates synthetic individuals &amp; households per zone         </a:t>
            </a:r>
            <a:r>
              <a:rPr lang="en-GB" sz="1600" dirty="0">
                <a:solidFill>
                  <a:srgbClr val="C00000"/>
                </a:solidFill>
                <a:latin typeface="Karla" pitchFamily="2" charset="77"/>
              </a:rPr>
              <a:t>180 person types </a:t>
            </a:r>
            <a:r>
              <a:rPr lang="en-GB" sz="1600" dirty="0">
                <a:latin typeface="Karla" pitchFamily="2" charset="77"/>
              </a:rPr>
              <a:t>and </a:t>
            </a:r>
            <a:r>
              <a:rPr lang="en-GB" sz="1600" dirty="0">
                <a:solidFill>
                  <a:srgbClr val="C00000"/>
                </a:solidFill>
                <a:latin typeface="Karla" pitchFamily="2" charset="77"/>
              </a:rPr>
              <a:t>216 household types</a:t>
            </a:r>
            <a:endParaRPr lang="en-ES" sz="1600" b="1" dirty="0">
              <a:solidFill>
                <a:srgbClr val="C00000"/>
              </a:solidFill>
              <a:latin typeface="Karla" pitchFamily="2" charset="77"/>
            </a:endParaRPr>
          </a:p>
        </p:txBody>
      </p:sp>
      <p:sp>
        <p:nvSpPr>
          <p:cNvPr id="8" name="TextBox 7">
            <a:extLst>
              <a:ext uri="{FF2B5EF4-FFF2-40B4-BE49-F238E27FC236}">
                <a16:creationId xmlns:a16="http://schemas.microsoft.com/office/drawing/2014/main" id="{ECF92FBF-0D58-44A1-A0F9-21C90AD05236}"/>
              </a:ext>
            </a:extLst>
          </p:cNvPr>
          <p:cNvSpPr txBox="1"/>
          <p:nvPr/>
        </p:nvSpPr>
        <p:spPr>
          <a:xfrm>
            <a:off x="450574" y="2183540"/>
            <a:ext cx="4320211" cy="830997"/>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Karla" pitchFamily="2" charset="77"/>
              </a:rPr>
              <a:t>Tour Generation</a:t>
            </a:r>
          </a:p>
          <a:p>
            <a:r>
              <a:rPr lang="en-GB" sz="1600" dirty="0">
                <a:latin typeface="Karla" pitchFamily="2" charset="77"/>
              </a:rPr>
              <a:t>Predicts daily tours (0–3) with primary/secondary purposes</a:t>
            </a:r>
            <a:endParaRPr lang="en-ES" sz="1600" b="1" dirty="0">
              <a:solidFill>
                <a:srgbClr val="C00000"/>
              </a:solidFill>
              <a:latin typeface="Karla" pitchFamily="2" charset="77"/>
            </a:endParaRPr>
          </a:p>
        </p:txBody>
      </p:sp>
      <p:sp>
        <p:nvSpPr>
          <p:cNvPr id="12" name="TextBox 11">
            <a:extLst>
              <a:ext uri="{FF2B5EF4-FFF2-40B4-BE49-F238E27FC236}">
                <a16:creationId xmlns:a16="http://schemas.microsoft.com/office/drawing/2014/main" id="{D20B9753-6477-B7C2-7C52-C2253144CDFB}"/>
              </a:ext>
            </a:extLst>
          </p:cNvPr>
          <p:cNvSpPr txBox="1"/>
          <p:nvPr/>
        </p:nvSpPr>
        <p:spPr>
          <a:xfrm>
            <a:off x="450574" y="3005175"/>
            <a:ext cx="4320211" cy="1077218"/>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Karla" pitchFamily="2" charset="77"/>
              </a:rPr>
              <a:t>Destination Choice</a:t>
            </a:r>
            <a:endParaRPr lang="en-GB" sz="1600" dirty="0">
              <a:latin typeface="Karla" pitchFamily="2" charset="77"/>
            </a:endParaRPr>
          </a:p>
          <a:p>
            <a:r>
              <a:rPr lang="en-GB" sz="1600" dirty="0">
                <a:latin typeface="Karla" pitchFamily="2" charset="77"/>
              </a:rPr>
              <a:t>Assigns zones to trips (conditional on origin, mode, tour type)           </a:t>
            </a:r>
            <a:r>
              <a:rPr lang="en-GB" sz="1600" dirty="0">
                <a:solidFill>
                  <a:srgbClr val="C00000"/>
                </a:solidFill>
                <a:latin typeface="Karla" pitchFamily="2" charset="77"/>
              </a:rPr>
              <a:t>26 main destination models </a:t>
            </a:r>
            <a:r>
              <a:rPr lang="en-GB" sz="1600" dirty="0">
                <a:latin typeface="Karla" pitchFamily="2" charset="77"/>
              </a:rPr>
              <a:t>(mode × purpose)</a:t>
            </a:r>
          </a:p>
        </p:txBody>
      </p:sp>
      <p:grpSp>
        <p:nvGrpSpPr>
          <p:cNvPr id="13" name="Google Shape;881;p76">
            <a:extLst>
              <a:ext uri="{FF2B5EF4-FFF2-40B4-BE49-F238E27FC236}">
                <a16:creationId xmlns:a16="http://schemas.microsoft.com/office/drawing/2014/main" id="{8CC866EB-2D73-3A4B-4D39-A66FF2DA91F5}"/>
              </a:ext>
            </a:extLst>
          </p:cNvPr>
          <p:cNvGrpSpPr/>
          <p:nvPr/>
        </p:nvGrpSpPr>
        <p:grpSpPr>
          <a:xfrm>
            <a:off x="2157442" y="3585799"/>
            <a:ext cx="259297" cy="184083"/>
            <a:chOff x="4768325" y="2163475"/>
            <a:chExt cx="59700" cy="46725"/>
          </a:xfrm>
        </p:grpSpPr>
        <p:sp>
          <p:nvSpPr>
            <p:cNvPr id="14" name="Google Shape;882;p76">
              <a:extLst>
                <a:ext uri="{FF2B5EF4-FFF2-40B4-BE49-F238E27FC236}">
                  <a16:creationId xmlns:a16="http://schemas.microsoft.com/office/drawing/2014/main" id="{992ACBB7-AD51-6968-713A-417CF2BFCBA2}"/>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sp>
          <p:nvSpPr>
            <p:cNvPr id="15" name="Google Shape;883;p76">
              <a:extLst>
                <a:ext uri="{FF2B5EF4-FFF2-40B4-BE49-F238E27FC236}">
                  <a16:creationId xmlns:a16="http://schemas.microsoft.com/office/drawing/2014/main" id="{31793304-41B5-C2CE-D67F-BE452DFDDB21}"/>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grpSp>
      <p:grpSp>
        <p:nvGrpSpPr>
          <p:cNvPr id="17" name="Google Shape;881;p76">
            <a:extLst>
              <a:ext uri="{FF2B5EF4-FFF2-40B4-BE49-F238E27FC236}">
                <a16:creationId xmlns:a16="http://schemas.microsoft.com/office/drawing/2014/main" id="{4000B3D1-BB46-04D3-E212-5347CA79D1B3}"/>
              </a:ext>
            </a:extLst>
          </p:cNvPr>
          <p:cNvGrpSpPr/>
          <p:nvPr/>
        </p:nvGrpSpPr>
        <p:grpSpPr>
          <a:xfrm>
            <a:off x="2573461" y="1763652"/>
            <a:ext cx="259297" cy="184083"/>
            <a:chOff x="4768325" y="2163475"/>
            <a:chExt cx="59700" cy="46725"/>
          </a:xfrm>
        </p:grpSpPr>
        <p:sp>
          <p:nvSpPr>
            <p:cNvPr id="18" name="Google Shape;882;p76">
              <a:extLst>
                <a:ext uri="{FF2B5EF4-FFF2-40B4-BE49-F238E27FC236}">
                  <a16:creationId xmlns:a16="http://schemas.microsoft.com/office/drawing/2014/main" id="{0BC4C3DC-2D48-8654-9F8D-246E3229F3D9}"/>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sp>
          <p:nvSpPr>
            <p:cNvPr id="19" name="Google Shape;883;p76">
              <a:extLst>
                <a:ext uri="{FF2B5EF4-FFF2-40B4-BE49-F238E27FC236}">
                  <a16:creationId xmlns:a16="http://schemas.microsoft.com/office/drawing/2014/main" id="{2256DCAB-50EC-CC8E-0769-BC582FE8DE72}"/>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Karla" pitchFamily="2" charset="77"/>
              </a:endParaRPr>
            </a:p>
          </p:txBody>
        </p:sp>
      </p:grpSp>
      <p:sp>
        <p:nvSpPr>
          <p:cNvPr id="20" name="TextBox 19">
            <a:extLst>
              <a:ext uri="{FF2B5EF4-FFF2-40B4-BE49-F238E27FC236}">
                <a16:creationId xmlns:a16="http://schemas.microsoft.com/office/drawing/2014/main" id="{A3BDFFEE-7B28-4E07-B7BD-C1C3F6539093}"/>
              </a:ext>
            </a:extLst>
          </p:cNvPr>
          <p:cNvSpPr txBox="1"/>
          <p:nvPr/>
        </p:nvSpPr>
        <p:spPr>
          <a:xfrm>
            <a:off x="450574" y="4052097"/>
            <a:ext cx="4920300" cy="584775"/>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Karla" pitchFamily="2" charset="77"/>
              </a:rPr>
              <a:t>Mode Choice</a:t>
            </a:r>
            <a:endParaRPr lang="en-GB" sz="1600" dirty="0">
              <a:latin typeface="Karla" pitchFamily="2" charset="77"/>
            </a:endParaRPr>
          </a:p>
          <a:p>
            <a:r>
              <a:rPr lang="en-GB" sz="1600" dirty="0">
                <a:latin typeface="Karla" pitchFamily="2" charset="77"/>
              </a:rPr>
              <a:t>Chooses travel mode per tour via MNL models</a:t>
            </a:r>
          </a:p>
        </p:txBody>
      </p:sp>
      <p:pic>
        <p:nvPicPr>
          <p:cNvPr id="26" name="Picture 25" descr="A diagram of a tour generation and destination choice&#10;&#10;Description automatically generated">
            <a:extLst>
              <a:ext uri="{FF2B5EF4-FFF2-40B4-BE49-F238E27FC236}">
                <a16:creationId xmlns:a16="http://schemas.microsoft.com/office/drawing/2014/main" id="{8FA67830-0EE0-2929-6E92-9AAE25603EF1}"/>
              </a:ext>
            </a:extLst>
          </p:cNvPr>
          <p:cNvPicPr>
            <a:picLocks noChangeAspect="1"/>
          </p:cNvPicPr>
          <p:nvPr/>
        </p:nvPicPr>
        <p:blipFill>
          <a:blip r:embed="rId3"/>
          <a:stretch>
            <a:fillRect/>
          </a:stretch>
        </p:blipFill>
        <p:spPr>
          <a:xfrm>
            <a:off x="6299200" y="366119"/>
            <a:ext cx="1843062" cy="4411262"/>
          </a:xfrm>
          <a:prstGeom prst="rect">
            <a:avLst/>
          </a:prstGeom>
        </p:spPr>
      </p:pic>
    </p:spTree>
    <p:extLst>
      <p:ext uri="{BB962C8B-B14F-4D97-AF65-F5344CB8AC3E}">
        <p14:creationId xmlns:p14="http://schemas.microsoft.com/office/powerpoint/2010/main" val="163790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C64AA-E559-6A7A-5F54-2FFF0CF74BC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5750F10-078D-872E-E76B-4B3A8B9C0343}"/>
              </a:ext>
            </a:extLst>
          </p:cNvPr>
          <p:cNvSpPr txBox="1">
            <a:spLocks/>
          </p:cNvSpPr>
          <p:nvPr/>
        </p:nvSpPr>
        <p:spPr>
          <a:xfrm>
            <a:off x="447815" y="432577"/>
            <a:ext cx="440263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Epilogue"/>
              <a:buNone/>
              <a:defRPr sz="2800" b="0" i="0" u="none" strike="noStrike" cap="none">
                <a:solidFill>
                  <a:schemeClr val="lt1"/>
                </a:solidFill>
                <a:latin typeface="Epilogue"/>
                <a:ea typeface="Epilogue"/>
                <a:cs typeface="Epilogue"/>
                <a:sym typeface="Epilogu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r>
              <a:rPr lang="en-CA" b="1" dirty="0">
                <a:latin typeface="Neue Haas Grotesk Text Pro" panose="020B0504020202020204" pitchFamily="34" charset="77"/>
              </a:rPr>
              <a:t>Research Objectives</a:t>
            </a:r>
            <a:endParaRPr lang="en-US" dirty="0">
              <a:latin typeface="Neue Haas Grotesk Text Pro" panose="020B0504020202020204" pitchFamily="34" charset="77"/>
            </a:endParaRPr>
          </a:p>
        </p:txBody>
      </p:sp>
      <p:sp>
        <p:nvSpPr>
          <p:cNvPr id="3" name="Google Shape;242;p43">
            <a:extLst>
              <a:ext uri="{FF2B5EF4-FFF2-40B4-BE49-F238E27FC236}">
                <a16:creationId xmlns:a16="http://schemas.microsoft.com/office/drawing/2014/main" id="{6BB98EAF-2A78-D032-D4E3-AA555B54EB46}"/>
              </a:ext>
            </a:extLst>
          </p:cNvPr>
          <p:cNvSpPr/>
          <p:nvPr/>
        </p:nvSpPr>
        <p:spPr>
          <a:xfrm>
            <a:off x="1015190" y="1753785"/>
            <a:ext cx="139841" cy="8179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3464D893-C71E-E3AF-F9E6-E9BB9D7555B8}"/>
              </a:ext>
            </a:extLst>
          </p:cNvPr>
          <p:cNvSpPr txBox="1"/>
          <p:nvPr/>
        </p:nvSpPr>
        <p:spPr>
          <a:xfrm>
            <a:off x="1155031" y="1648420"/>
            <a:ext cx="6833937" cy="923330"/>
          </a:xfrm>
          <a:prstGeom prst="rect">
            <a:avLst/>
          </a:prstGeom>
          <a:noFill/>
        </p:spPr>
        <p:txBody>
          <a:bodyPr wrap="square" rtlCol="0">
            <a:spAutoFit/>
          </a:bodyPr>
          <a:lstStyle/>
          <a:p>
            <a:pPr algn="ctr"/>
            <a:r>
              <a:rPr lang="en-GB" sz="1800" dirty="0">
                <a:latin typeface="Karla" pitchFamily="2" charset="77"/>
              </a:rPr>
              <a:t>How can destination choice models for </a:t>
            </a:r>
            <a:r>
              <a:rPr lang="en-GB" sz="1800" b="1" dirty="0">
                <a:solidFill>
                  <a:srgbClr val="C00000"/>
                </a:solidFill>
                <a:latin typeface="Karla" pitchFamily="2" charset="77"/>
              </a:rPr>
              <a:t>car-based work trips </a:t>
            </a:r>
            <a:r>
              <a:rPr lang="en-GB" sz="1800" dirty="0">
                <a:latin typeface="Karla" pitchFamily="2" charset="77"/>
              </a:rPr>
              <a:t>be improved to enhance predictive accuracy while remaining computationally feasible for large-scale planning?</a:t>
            </a:r>
            <a:endParaRPr lang="en-ES" sz="1800" dirty="0">
              <a:latin typeface="Karla" pitchFamily="2" charset="77"/>
            </a:endParaRPr>
          </a:p>
        </p:txBody>
      </p:sp>
      <p:grpSp>
        <p:nvGrpSpPr>
          <p:cNvPr id="7" name="Google Shape;3415;p78">
            <a:extLst>
              <a:ext uri="{FF2B5EF4-FFF2-40B4-BE49-F238E27FC236}">
                <a16:creationId xmlns:a16="http://schemas.microsoft.com/office/drawing/2014/main" id="{E9555361-2E15-F955-AABD-F2FFF90FD0CB}"/>
              </a:ext>
            </a:extLst>
          </p:cNvPr>
          <p:cNvGrpSpPr/>
          <p:nvPr/>
        </p:nvGrpSpPr>
        <p:grpSpPr>
          <a:xfrm>
            <a:off x="993958" y="2938073"/>
            <a:ext cx="7156081" cy="1340003"/>
            <a:chOff x="998425" y="1182125"/>
            <a:chExt cx="1065400" cy="199500"/>
          </a:xfrm>
        </p:grpSpPr>
        <p:sp>
          <p:nvSpPr>
            <p:cNvPr id="9" name="Google Shape;3416;p78">
              <a:extLst>
                <a:ext uri="{FF2B5EF4-FFF2-40B4-BE49-F238E27FC236}">
                  <a16:creationId xmlns:a16="http://schemas.microsoft.com/office/drawing/2014/main" id="{92A85798-79DB-46F7-3A34-E538A232D4D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417;p78">
              <a:extLst>
                <a:ext uri="{FF2B5EF4-FFF2-40B4-BE49-F238E27FC236}">
                  <a16:creationId xmlns:a16="http://schemas.microsoft.com/office/drawing/2014/main" id="{41DFF53F-A340-A5B4-2A9A-B67018E8BE9C}"/>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18;p78">
              <a:extLst>
                <a:ext uri="{FF2B5EF4-FFF2-40B4-BE49-F238E27FC236}">
                  <a16:creationId xmlns:a16="http://schemas.microsoft.com/office/drawing/2014/main" id="{E0217EE8-A766-187A-0B68-C29F268C0C6C}"/>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9;p78">
              <a:extLst>
                <a:ext uri="{FF2B5EF4-FFF2-40B4-BE49-F238E27FC236}">
                  <a16:creationId xmlns:a16="http://schemas.microsoft.com/office/drawing/2014/main" id="{32E1EC62-67E2-A80B-39C1-7B7A870366A6}"/>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20;p78">
              <a:extLst>
                <a:ext uri="{FF2B5EF4-FFF2-40B4-BE49-F238E27FC236}">
                  <a16:creationId xmlns:a16="http://schemas.microsoft.com/office/drawing/2014/main" id="{1BB87CC5-6ECC-65BC-3B48-A0DF4342573A}"/>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98E7F9F8-C06A-2ACE-3C5C-434C6278A4C5}"/>
              </a:ext>
            </a:extLst>
          </p:cNvPr>
          <p:cNvSpPr txBox="1"/>
          <p:nvPr/>
        </p:nvSpPr>
        <p:spPr>
          <a:xfrm>
            <a:off x="1015190" y="3329768"/>
            <a:ext cx="1402488" cy="492443"/>
          </a:xfrm>
          <a:prstGeom prst="rect">
            <a:avLst/>
          </a:prstGeom>
          <a:noFill/>
        </p:spPr>
        <p:txBody>
          <a:bodyPr wrap="square" rtlCol="0">
            <a:spAutoFit/>
          </a:bodyPr>
          <a:lstStyle/>
          <a:p>
            <a:pPr algn="ctr"/>
            <a:r>
              <a:rPr lang="en-GB" sz="1300" b="1" dirty="0">
                <a:latin typeface="Karla" pitchFamily="2" charset="77"/>
              </a:rPr>
              <a:t>Variable Identification</a:t>
            </a:r>
            <a:endParaRPr lang="en-ES" sz="1300" b="1" dirty="0">
              <a:latin typeface="Karla" pitchFamily="2" charset="77"/>
            </a:endParaRPr>
          </a:p>
        </p:txBody>
      </p:sp>
      <p:sp>
        <p:nvSpPr>
          <p:cNvPr id="16" name="TextBox 15">
            <a:extLst>
              <a:ext uri="{FF2B5EF4-FFF2-40B4-BE49-F238E27FC236}">
                <a16:creationId xmlns:a16="http://schemas.microsoft.com/office/drawing/2014/main" id="{419B2E97-DF17-E1D3-EF48-14804B075E84}"/>
              </a:ext>
            </a:extLst>
          </p:cNvPr>
          <p:cNvSpPr txBox="1"/>
          <p:nvPr/>
        </p:nvSpPr>
        <p:spPr>
          <a:xfrm>
            <a:off x="2936195" y="3329768"/>
            <a:ext cx="1402488" cy="492443"/>
          </a:xfrm>
          <a:prstGeom prst="rect">
            <a:avLst/>
          </a:prstGeom>
          <a:noFill/>
        </p:spPr>
        <p:txBody>
          <a:bodyPr wrap="square" rtlCol="0">
            <a:spAutoFit/>
          </a:bodyPr>
          <a:lstStyle/>
          <a:p>
            <a:pPr algn="ctr"/>
            <a:r>
              <a:rPr lang="en-GB" sz="1300" b="1" dirty="0">
                <a:latin typeface="Karla" pitchFamily="2" charset="77"/>
              </a:rPr>
              <a:t>Model Specification</a:t>
            </a:r>
            <a:endParaRPr lang="en-ES" sz="1300" b="1" dirty="0">
              <a:latin typeface="Karla" pitchFamily="2" charset="77"/>
            </a:endParaRPr>
          </a:p>
        </p:txBody>
      </p:sp>
      <p:sp>
        <p:nvSpPr>
          <p:cNvPr id="17" name="TextBox 16">
            <a:extLst>
              <a:ext uri="{FF2B5EF4-FFF2-40B4-BE49-F238E27FC236}">
                <a16:creationId xmlns:a16="http://schemas.microsoft.com/office/drawing/2014/main" id="{09C7FF12-4DD6-DC66-3496-07688B0AC791}"/>
              </a:ext>
            </a:extLst>
          </p:cNvPr>
          <p:cNvSpPr txBox="1"/>
          <p:nvPr/>
        </p:nvSpPr>
        <p:spPr>
          <a:xfrm>
            <a:off x="4857201" y="3329768"/>
            <a:ext cx="1402488" cy="492443"/>
          </a:xfrm>
          <a:prstGeom prst="rect">
            <a:avLst/>
          </a:prstGeom>
          <a:noFill/>
        </p:spPr>
        <p:txBody>
          <a:bodyPr wrap="square" rtlCol="0">
            <a:spAutoFit/>
          </a:bodyPr>
          <a:lstStyle/>
          <a:p>
            <a:pPr algn="ctr"/>
            <a:r>
              <a:rPr lang="en-GB" sz="1300" b="1" dirty="0">
                <a:latin typeface="Karla" pitchFamily="2" charset="77"/>
              </a:rPr>
              <a:t>Data Integration</a:t>
            </a:r>
            <a:endParaRPr lang="en-ES" sz="1300" b="1" dirty="0">
              <a:latin typeface="Karla" pitchFamily="2" charset="77"/>
            </a:endParaRPr>
          </a:p>
        </p:txBody>
      </p:sp>
      <p:sp>
        <p:nvSpPr>
          <p:cNvPr id="18" name="TextBox 17">
            <a:extLst>
              <a:ext uri="{FF2B5EF4-FFF2-40B4-BE49-F238E27FC236}">
                <a16:creationId xmlns:a16="http://schemas.microsoft.com/office/drawing/2014/main" id="{49E88FA6-2557-A5BF-645F-380331374C7C}"/>
              </a:ext>
            </a:extLst>
          </p:cNvPr>
          <p:cNvSpPr txBox="1"/>
          <p:nvPr/>
        </p:nvSpPr>
        <p:spPr>
          <a:xfrm>
            <a:off x="6768783" y="3361852"/>
            <a:ext cx="1402488" cy="492443"/>
          </a:xfrm>
          <a:prstGeom prst="rect">
            <a:avLst/>
          </a:prstGeom>
          <a:noFill/>
        </p:spPr>
        <p:txBody>
          <a:bodyPr wrap="square" rtlCol="0">
            <a:spAutoFit/>
          </a:bodyPr>
          <a:lstStyle/>
          <a:p>
            <a:pPr algn="ctr"/>
            <a:r>
              <a:rPr lang="en-GB" sz="1300" b="1" dirty="0">
                <a:latin typeface="Karla" pitchFamily="2" charset="77"/>
              </a:rPr>
              <a:t>Performance Evaluation</a:t>
            </a:r>
            <a:endParaRPr lang="en-ES" sz="1300" b="1" dirty="0">
              <a:latin typeface="Karla" pitchFamily="2" charset="77"/>
            </a:endParaRPr>
          </a:p>
        </p:txBody>
      </p:sp>
      <p:sp>
        <p:nvSpPr>
          <p:cNvPr id="19" name="Google Shape;242;p43">
            <a:extLst>
              <a:ext uri="{FF2B5EF4-FFF2-40B4-BE49-F238E27FC236}">
                <a16:creationId xmlns:a16="http://schemas.microsoft.com/office/drawing/2014/main" id="{7C3C4C43-1469-361B-E3EB-B9978B07AE9F}"/>
              </a:ext>
            </a:extLst>
          </p:cNvPr>
          <p:cNvSpPr/>
          <p:nvPr/>
        </p:nvSpPr>
        <p:spPr>
          <a:xfrm>
            <a:off x="7989865" y="1748236"/>
            <a:ext cx="139841" cy="81796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3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08B3D10-8ADD-9AEA-CF65-4F9EA6081873}"/>
            </a:ext>
          </a:extLst>
        </p:cNvPr>
        <p:cNvGrpSpPr/>
        <p:nvPr/>
      </p:nvGrpSpPr>
      <p:grpSpPr>
        <a:xfrm>
          <a:off x="0" y="0"/>
          <a:ext cx="0" cy="0"/>
          <a:chOff x="0" y="0"/>
          <a:chExt cx="0" cy="0"/>
        </a:xfrm>
      </p:grpSpPr>
      <p:sp>
        <p:nvSpPr>
          <p:cNvPr id="233" name="Google Shape;233;p42">
            <a:extLst>
              <a:ext uri="{FF2B5EF4-FFF2-40B4-BE49-F238E27FC236}">
                <a16:creationId xmlns:a16="http://schemas.microsoft.com/office/drawing/2014/main" id="{F643E4B5-74A5-46B0-ED05-7385F27C6636}"/>
              </a:ext>
            </a:extLst>
          </p:cNvPr>
          <p:cNvSpPr/>
          <p:nvPr/>
        </p:nvSpPr>
        <p:spPr>
          <a:xfrm flipH="1">
            <a:off x="4571975" y="2490875"/>
            <a:ext cx="4572000" cy="1302900"/>
          </a:xfrm>
          <a:prstGeom prst="rect">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Neue Haas Grotesk Text Pro" panose="020B0504020202020204" pitchFamily="34" charset="77"/>
            </a:endParaRPr>
          </a:p>
        </p:txBody>
      </p:sp>
      <p:sp>
        <p:nvSpPr>
          <p:cNvPr id="234" name="Google Shape;234;p42">
            <a:extLst>
              <a:ext uri="{FF2B5EF4-FFF2-40B4-BE49-F238E27FC236}">
                <a16:creationId xmlns:a16="http://schemas.microsoft.com/office/drawing/2014/main" id="{2FD63ACC-3895-035F-3537-EC5B8307AA88}"/>
              </a:ext>
            </a:extLst>
          </p:cNvPr>
          <p:cNvSpPr txBox="1">
            <a:spLocks noGrp="1"/>
          </p:cNvSpPr>
          <p:nvPr>
            <p:ph type="title"/>
          </p:nvPr>
        </p:nvSpPr>
        <p:spPr>
          <a:xfrm>
            <a:off x="5231757" y="2596475"/>
            <a:ext cx="3553428" cy="11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latin typeface="Neue Haas Grotesk Text Pro" panose="020B0504020202020204" pitchFamily="34" charset="77"/>
              </a:rPr>
              <a:t>Theory</a:t>
            </a:r>
            <a:endParaRPr b="1">
              <a:solidFill>
                <a:schemeClr val="tx1"/>
              </a:solidFill>
              <a:latin typeface="Neue Haas Grotesk Text Pro" panose="020B0504020202020204" pitchFamily="34" charset="77"/>
            </a:endParaRPr>
          </a:p>
        </p:txBody>
      </p:sp>
      <p:sp>
        <p:nvSpPr>
          <p:cNvPr id="235" name="Google Shape;235;p42">
            <a:extLst>
              <a:ext uri="{FF2B5EF4-FFF2-40B4-BE49-F238E27FC236}">
                <a16:creationId xmlns:a16="http://schemas.microsoft.com/office/drawing/2014/main" id="{92A93808-662E-63D6-72DF-ED014202128B}"/>
              </a:ext>
            </a:extLst>
          </p:cNvPr>
          <p:cNvSpPr txBox="1">
            <a:spLocks noGrp="1"/>
          </p:cNvSpPr>
          <p:nvPr>
            <p:ph type="subTitle" idx="1"/>
          </p:nvPr>
        </p:nvSpPr>
        <p:spPr>
          <a:xfrm>
            <a:off x="5622275" y="3946100"/>
            <a:ext cx="2906522" cy="609900"/>
          </a:xfrm>
          <a:prstGeom prst="rect">
            <a:avLst/>
          </a:prstGeom>
        </p:spPr>
        <p:txBody>
          <a:bodyPr spcFirstLastPara="1" wrap="square" lIns="91425" tIns="91425" rIns="91425" bIns="91425" anchor="ctr" anchorCtr="0">
            <a:noAutofit/>
          </a:bodyPr>
          <a:lstStyle/>
          <a:p>
            <a:pPr marL="0" lvl="0" indent="0"/>
            <a:r>
              <a:rPr lang="en-CA" b="1" dirty="0">
                <a:latin typeface="Neue Haas Grotesk Text Pro" panose="020B0504020202020204" pitchFamily="34" charset="77"/>
              </a:rPr>
              <a:t>Theoretical Foundation and Research Methodology</a:t>
            </a:r>
          </a:p>
        </p:txBody>
      </p:sp>
      <p:sp>
        <p:nvSpPr>
          <p:cNvPr id="236" name="Google Shape;236;p42">
            <a:extLst>
              <a:ext uri="{FF2B5EF4-FFF2-40B4-BE49-F238E27FC236}">
                <a16:creationId xmlns:a16="http://schemas.microsoft.com/office/drawing/2014/main" id="{0AF5F456-D442-494B-945D-C6F3FB87B439}"/>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solidFill>
                <a:latin typeface="Neue Haas Grotesk Text Pro" panose="020B0504020202020204" pitchFamily="34" charset="77"/>
              </a:rPr>
              <a:t>02.</a:t>
            </a:r>
            <a:endParaRPr>
              <a:solidFill>
                <a:schemeClr val="tx1"/>
              </a:solidFill>
              <a:latin typeface="Neue Haas Grotesk Text Pro" panose="020B0504020202020204" pitchFamily="34" charset="77"/>
            </a:endParaRPr>
          </a:p>
        </p:txBody>
      </p:sp>
    </p:spTree>
    <p:extLst>
      <p:ext uri="{BB962C8B-B14F-4D97-AF65-F5344CB8AC3E}">
        <p14:creationId xmlns:p14="http://schemas.microsoft.com/office/powerpoint/2010/main" val="396009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9BA19F7D-FC3F-E395-1B52-DD351D460BB7}"/>
            </a:ext>
          </a:extLst>
        </p:cNvPr>
        <p:cNvGrpSpPr/>
        <p:nvPr/>
      </p:nvGrpSpPr>
      <p:grpSpPr>
        <a:xfrm>
          <a:off x="0" y="0"/>
          <a:ext cx="0" cy="0"/>
          <a:chOff x="0" y="0"/>
          <a:chExt cx="0" cy="0"/>
        </a:xfrm>
      </p:grpSpPr>
      <p:sp>
        <p:nvSpPr>
          <p:cNvPr id="16" name="Google Shape;4152;p80">
            <a:extLst>
              <a:ext uri="{FF2B5EF4-FFF2-40B4-BE49-F238E27FC236}">
                <a16:creationId xmlns:a16="http://schemas.microsoft.com/office/drawing/2014/main" id="{47BE49A5-196B-E257-B329-D1316B771B2A}"/>
              </a:ext>
            </a:extLst>
          </p:cNvPr>
          <p:cNvSpPr/>
          <p:nvPr/>
        </p:nvSpPr>
        <p:spPr>
          <a:xfrm rot="10800000">
            <a:off x="6107890" y="2093912"/>
            <a:ext cx="1890367" cy="1717236"/>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lang="en-US"/>
          </a:p>
        </p:txBody>
      </p:sp>
      <p:sp>
        <p:nvSpPr>
          <p:cNvPr id="242" name="Google Shape;242;p43">
            <a:extLst>
              <a:ext uri="{FF2B5EF4-FFF2-40B4-BE49-F238E27FC236}">
                <a16:creationId xmlns:a16="http://schemas.microsoft.com/office/drawing/2014/main" id="{A414200E-C0CD-ED64-D584-AF2E73A75D1C}"/>
              </a:ext>
            </a:extLst>
          </p:cNvPr>
          <p:cNvSpPr/>
          <p:nvPr/>
        </p:nvSpPr>
        <p:spPr>
          <a:xfrm>
            <a:off x="-1128773" y="3964849"/>
            <a:ext cx="10573975" cy="1470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3">
            <a:extLst>
              <a:ext uri="{FF2B5EF4-FFF2-40B4-BE49-F238E27FC236}">
                <a16:creationId xmlns:a16="http://schemas.microsoft.com/office/drawing/2014/main" id="{70C48BDF-DC2D-48D5-708C-379A207734EB}"/>
              </a:ext>
            </a:extLst>
          </p:cNvPr>
          <p:cNvSpPr txBox="1">
            <a:spLocks noGrp="1"/>
          </p:cNvSpPr>
          <p:nvPr>
            <p:ph type="subTitle" idx="1"/>
          </p:nvPr>
        </p:nvSpPr>
        <p:spPr>
          <a:xfrm>
            <a:off x="701934" y="4182317"/>
            <a:ext cx="1320333" cy="276342"/>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a:t>1970s-1990s</a:t>
            </a:r>
            <a:endParaRPr lang="en-US"/>
          </a:p>
        </p:txBody>
      </p:sp>
      <p:sp>
        <p:nvSpPr>
          <p:cNvPr id="4" name="Google Shape;4152;p80">
            <a:extLst>
              <a:ext uri="{FF2B5EF4-FFF2-40B4-BE49-F238E27FC236}">
                <a16:creationId xmlns:a16="http://schemas.microsoft.com/office/drawing/2014/main" id="{15E3391B-DB74-96B7-DC97-DF9438A50670}"/>
              </a:ext>
            </a:extLst>
          </p:cNvPr>
          <p:cNvSpPr/>
          <p:nvPr/>
        </p:nvSpPr>
        <p:spPr>
          <a:xfrm rot="10800000">
            <a:off x="393480" y="2072592"/>
            <a:ext cx="1890367" cy="1717236"/>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lang="en-US"/>
          </a:p>
        </p:txBody>
      </p:sp>
      <p:sp>
        <p:nvSpPr>
          <p:cNvPr id="5" name="TextBox 4">
            <a:extLst>
              <a:ext uri="{FF2B5EF4-FFF2-40B4-BE49-F238E27FC236}">
                <a16:creationId xmlns:a16="http://schemas.microsoft.com/office/drawing/2014/main" id="{314D27E4-252A-7F8E-ADA2-2A094F8C44FA}"/>
              </a:ext>
            </a:extLst>
          </p:cNvPr>
          <p:cNvSpPr txBox="1"/>
          <p:nvPr/>
        </p:nvSpPr>
        <p:spPr>
          <a:xfrm>
            <a:off x="273625" y="2383294"/>
            <a:ext cx="21321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solidFill>
                  <a:schemeClr val="tx1"/>
                </a:solidFill>
                <a:latin typeface="Karla"/>
              </a:rPr>
              <a:t>Aggregated </a:t>
            </a:r>
            <a:endParaRPr lang="en-US" sz="1800" dirty="0">
              <a:solidFill>
                <a:schemeClr val="tx1"/>
              </a:solidFill>
            </a:endParaRPr>
          </a:p>
          <a:p>
            <a:pPr algn="ctr"/>
            <a:r>
              <a:rPr lang="en-US" sz="1800" b="1" dirty="0">
                <a:solidFill>
                  <a:schemeClr val="tx1"/>
                </a:solidFill>
                <a:latin typeface="Karla"/>
              </a:rPr>
              <a:t>four-step </a:t>
            </a:r>
            <a:endParaRPr lang="en-US" sz="1800" dirty="0">
              <a:solidFill>
                <a:schemeClr val="tx1"/>
              </a:solidFill>
            </a:endParaRPr>
          </a:p>
          <a:p>
            <a:pPr algn="ctr"/>
            <a:r>
              <a:rPr lang="en-US" sz="1800" b="1" dirty="0">
                <a:solidFill>
                  <a:schemeClr val="tx1"/>
                </a:solidFill>
                <a:latin typeface="Karla"/>
              </a:rPr>
              <a:t>models</a:t>
            </a:r>
            <a:endParaRPr lang="en-US" sz="1800" dirty="0">
              <a:solidFill>
                <a:schemeClr val="tx1"/>
              </a:solidFill>
            </a:endParaRPr>
          </a:p>
        </p:txBody>
      </p:sp>
      <p:sp>
        <p:nvSpPr>
          <p:cNvPr id="6" name="Google Shape;4152;p80">
            <a:extLst>
              <a:ext uri="{FF2B5EF4-FFF2-40B4-BE49-F238E27FC236}">
                <a16:creationId xmlns:a16="http://schemas.microsoft.com/office/drawing/2014/main" id="{D9CE83CC-37C2-A7EB-1C94-671F0040F061}"/>
              </a:ext>
            </a:extLst>
          </p:cNvPr>
          <p:cNvSpPr/>
          <p:nvPr/>
        </p:nvSpPr>
        <p:spPr>
          <a:xfrm rot="10800000">
            <a:off x="2563049" y="2068479"/>
            <a:ext cx="1890367" cy="1717236"/>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lang="en-US"/>
          </a:p>
        </p:txBody>
      </p:sp>
      <p:sp>
        <p:nvSpPr>
          <p:cNvPr id="8" name="TextBox 7">
            <a:extLst>
              <a:ext uri="{FF2B5EF4-FFF2-40B4-BE49-F238E27FC236}">
                <a16:creationId xmlns:a16="http://schemas.microsoft.com/office/drawing/2014/main" id="{6F0400AB-B6D3-8B7B-0EF4-D78A69BB8083}"/>
              </a:ext>
            </a:extLst>
          </p:cNvPr>
          <p:cNvSpPr txBox="1"/>
          <p:nvPr/>
        </p:nvSpPr>
        <p:spPr>
          <a:xfrm>
            <a:off x="2443194" y="2383293"/>
            <a:ext cx="21321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solidFill>
                  <a:schemeClr val="bg1"/>
                </a:solidFill>
                <a:latin typeface="Karla"/>
              </a:rPr>
              <a:t>Disaggregated choice-based</a:t>
            </a:r>
          </a:p>
          <a:p>
            <a:pPr algn="ctr"/>
            <a:r>
              <a:rPr lang="en-US" sz="1800" b="1" dirty="0">
                <a:solidFill>
                  <a:schemeClr val="bg1"/>
                </a:solidFill>
                <a:latin typeface="Karla"/>
              </a:rPr>
              <a:t>models</a:t>
            </a:r>
          </a:p>
        </p:txBody>
      </p:sp>
      <p:sp>
        <p:nvSpPr>
          <p:cNvPr id="9" name="Google Shape;4152;p80">
            <a:extLst>
              <a:ext uri="{FF2B5EF4-FFF2-40B4-BE49-F238E27FC236}">
                <a16:creationId xmlns:a16="http://schemas.microsoft.com/office/drawing/2014/main" id="{E9A2C1B0-97AC-B62D-1661-C408B4A0621C}"/>
              </a:ext>
            </a:extLst>
          </p:cNvPr>
          <p:cNvSpPr/>
          <p:nvPr/>
        </p:nvSpPr>
        <p:spPr>
          <a:xfrm rot="10800000">
            <a:off x="4899131" y="2072591"/>
            <a:ext cx="1890367" cy="1717236"/>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lang="en-US"/>
          </a:p>
        </p:txBody>
      </p:sp>
      <p:sp>
        <p:nvSpPr>
          <p:cNvPr id="10" name="TextBox 9">
            <a:extLst>
              <a:ext uri="{FF2B5EF4-FFF2-40B4-BE49-F238E27FC236}">
                <a16:creationId xmlns:a16="http://schemas.microsoft.com/office/drawing/2014/main" id="{D78C09D8-A878-7B12-3564-32B14428B677}"/>
              </a:ext>
            </a:extLst>
          </p:cNvPr>
          <p:cNvSpPr txBox="1"/>
          <p:nvPr/>
        </p:nvSpPr>
        <p:spPr>
          <a:xfrm>
            <a:off x="4779276" y="2523084"/>
            <a:ext cx="21321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solidFill>
                  <a:schemeClr val="tx1"/>
                </a:solidFill>
                <a:latin typeface="Karla"/>
              </a:rPr>
              <a:t>Activity-Based models</a:t>
            </a:r>
            <a:endParaRPr lang="en-US" sz="1800" dirty="0">
              <a:solidFill>
                <a:schemeClr val="tx1"/>
              </a:solidFill>
            </a:endParaRPr>
          </a:p>
        </p:txBody>
      </p:sp>
      <p:sp>
        <p:nvSpPr>
          <p:cNvPr id="11" name="Oval 10">
            <a:extLst>
              <a:ext uri="{FF2B5EF4-FFF2-40B4-BE49-F238E27FC236}">
                <a16:creationId xmlns:a16="http://schemas.microsoft.com/office/drawing/2014/main" id="{D74C140E-2993-EB60-946C-604E0F602BA1}"/>
              </a:ext>
            </a:extLst>
          </p:cNvPr>
          <p:cNvSpPr/>
          <p:nvPr/>
        </p:nvSpPr>
        <p:spPr>
          <a:xfrm>
            <a:off x="1271298" y="3891470"/>
            <a:ext cx="146132" cy="14613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6B8A0E-5DA2-9E35-4C00-4529C8767349}"/>
              </a:ext>
            </a:extLst>
          </p:cNvPr>
          <p:cNvSpPr/>
          <p:nvPr/>
        </p:nvSpPr>
        <p:spPr>
          <a:xfrm>
            <a:off x="3440867" y="3891469"/>
            <a:ext cx="146132" cy="14613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8DC2D2-9D76-B9E5-B24F-4D3A7C42CA0B}"/>
              </a:ext>
            </a:extLst>
          </p:cNvPr>
          <p:cNvSpPr/>
          <p:nvPr/>
        </p:nvSpPr>
        <p:spPr>
          <a:xfrm>
            <a:off x="5776948" y="3891468"/>
            <a:ext cx="146132" cy="14613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801A08A9-DC62-6768-9082-E4D92927153A}"/>
              </a:ext>
            </a:extLst>
          </p:cNvPr>
          <p:cNvSpPr txBox="1">
            <a:spLocks/>
          </p:cNvSpPr>
          <p:nvPr/>
        </p:nvSpPr>
        <p:spPr>
          <a:xfrm>
            <a:off x="505376" y="531358"/>
            <a:ext cx="4612319" cy="613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Epilogue"/>
              <a:buNone/>
              <a:defRPr sz="2800" b="0" i="0" u="none" strike="noStrike" cap="none">
                <a:solidFill>
                  <a:schemeClr val="lt1"/>
                </a:solidFill>
                <a:latin typeface="Epilogue"/>
                <a:ea typeface="Epilogue"/>
                <a:cs typeface="Epilogue"/>
                <a:sym typeface="Epilogu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r>
              <a:rPr lang="en-CA" b="1" dirty="0">
                <a:latin typeface="Neue Haas Grotesk Text Pro" panose="020B0504020202020204" pitchFamily="34" charset="77"/>
              </a:rPr>
              <a:t>Evolution of Travel Demand Models</a:t>
            </a:r>
            <a:endParaRPr lang="en-US" b="1" dirty="0">
              <a:latin typeface="Neue Haas Grotesk Text Pro" panose="020B0504020202020204" pitchFamily="34" charset="77"/>
            </a:endParaRPr>
          </a:p>
        </p:txBody>
      </p:sp>
      <p:sp>
        <p:nvSpPr>
          <p:cNvPr id="17" name="Google Shape;244;p43">
            <a:extLst>
              <a:ext uri="{FF2B5EF4-FFF2-40B4-BE49-F238E27FC236}">
                <a16:creationId xmlns:a16="http://schemas.microsoft.com/office/drawing/2014/main" id="{C543164A-2141-745D-3F78-EE5D3553F93D}"/>
              </a:ext>
            </a:extLst>
          </p:cNvPr>
          <p:cNvSpPr txBox="1">
            <a:spLocks/>
          </p:cNvSpPr>
          <p:nvPr/>
        </p:nvSpPr>
        <p:spPr>
          <a:xfrm>
            <a:off x="2781325" y="4178480"/>
            <a:ext cx="1521797" cy="3010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Karla"/>
              <a:buNone/>
              <a:defRPr sz="16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marL="0" indent="0"/>
            <a:r>
              <a:rPr lang="en"/>
              <a:t>1990s-2000s</a:t>
            </a:r>
            <a:endParaRPr lang="en-US"/>
          </a:p>
        </p:txBody>
      </p:sp>
      <p:sp>
        <p:nvSpPr>
          <p:cNvPr id="19" name="Google Shape;244;p43">
            <a:extLst>
              <a:ext uri="{FF2B5EF4-FFF2-40B4-BE49-F238E27FC236}">
                <a16:creationId xmlns:a16="http://schemas.microsoft.com/office/drawing/2014/main" id="{1712F412-9919-7427-3B16-59256FA32367}"/>
              </a:ext>
            </a:extLst>
          </p:cNvPr>
          <p:cNvSpPr txBox="1">
            <a:spLocks/>
          </p:cNvSpPr>
          <p:nvPr/>
        </p:nvSpPr>
        <p:spPr>
          <a:xfrm>
            <a:off x="4928278" y="4133254"/>
            <a:ext cx="1694480" cy="3709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Karla"/>
              <a:buNone/>
              <a:defRPr sz="16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marL="0" indent="0"/>
            <a:r>
              <a:rPr lang="en" dirty="0"/>
              <a:t>2000s-Present</a:t>
            </a:r>
            <a:endParaRPr lang="en-US" dirty="0"/>
          </a:p>
        </p:txBody>
      </p:sp>
      <p:sp>
        <p:nvSpPr>
          <p:cNvPr id="7" name="Google Shape;242;p43">
            <a:extLst>
              <a:ext uri="{FF2B5EF4-FFF2-40B4-BE49-F238E27FC236}">
                <a16:creationId xmlns:a16="http://schemas.microsoft.com/office/drawing/2014/main" id="{BB22B583-1B33-599F-0471-75C73863ED66}"/>
              </a:ext>
            </a:extLst>
          </p:cNvPr>
          <p:cNvSpPr/>
          <p:nvPr/>
        </p:nvSpPr>
        <p:spPr>
          <a:xfrm>
            <a:off x="-182842" y="564064"/>
            <a:ext cx="496665" cy="3107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D0F9865F-4893-7AE7-697E-F8FB2DDE1A40}"/>
              </a:ext>
            </a:extLst>
          </p:cNvPr>
          <p:cNvSpPr txBox="1"/>
          <p:nvPr/>
        </p:nvSpPr>
        <p:spPr>
          <a:xfrm>
            <a:off x="6789498" y="2218757"/>
            <a:ext cx="11702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solidFill>
                  <a:schemeClr val="tx1"/>
                </a:solidFill>
                <a:latin typeface="Karla"/>
              </a:rPr>
              <a:t>Data-driven, ML models</a:t>
            </a:r>
            <a:endParaRPr lang="en-US" sz="1800" dirty="0">
              <a:solidFill>
                <a:schemeClr val="tx1"/>
              </a:solidFill>
            </a:endParaRPr>
          </a:p>
        </p:txBody>
      </p:sp>
      <p:sp>
        <p:nvSpPr>
          <p:cNvPr id="18" name="Oval 17">
            <a:extLst>
              <a:ext uri="{FF2B5EF4-FFF2-40B4-BE49-F238E27FC236}">
                <a16:creationId xmlns:a16="http://schemas.microsoft.com/office/drawing/2014/main" id="{A3A974E0-94B9-3C7B-9F32-BB0CE8EDCA71}"/>
              </a:ext>
            </a:extLst>
          </p:cNvPr>
          <p:cNvSpPr/>
          <p:nvPr/>
        </p:nvSpPr>
        <p:spPr>
          <a:xfrm>
            <a:off x="6977249" y="3912816"/>
            <a:ext cx="146132" cy="14613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44;p43">
            <a:extLst>
              <a:ext uri="{FF2B5EF4-FFF2-40B4-BE49-F238E27FC236}">
                <a16:creationId xmlns:a16="http://schemas.microsoft.com/office/drawing/2014/main" id="{951A4038-F803-A1D1-A202-25EB92BCE349}"/>
              </a:ext>
            </a:extLst>
          </p:cNvPr>
          <p:cNvSpPr txBox="1">
            <a:spLocks/>
          </p:cNvSpPr>
          <p:nvPr/>
        </p:nvSpPr>
        <p:spPr>
          <a:xfrm>
            <a:off x="6622758" y="4178480"/>
            <a:ext cx="923267" cy="3709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Karla"/>
              <a:buNone/>
              <a:defRPr sz="16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2pPr>
            <a:lvl3pPr marL="1371600" marR="0" lvl="2"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3pPr>
            <a:lvl4pPr marL="1828800" marR="0" lvl="3"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4pPr>
            <a:lvl5pPr marL="2286000" marR="0" lvl="4"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5pPr>
            <a:lvl6pPr marL="2743200" marR="0" lvl="5"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6pPr>
            <a:lvl7pPr marL="3200400" marR="0" lvl="6"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7pPr>
            <a:lvl8pPr marL="3657600" marR="0" lvl="7"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8pPr>
            <a:lvl9pPr marL="4114800" marR="0" lvl="8" indent="-317500" algn="ctr" rtl="0">
              <a:lnSpc>
                <a:spcPct val="100000"/>
              </a:lnSpc>
              <a:spcBef>
                <a:spcPts val="0"/>
              </a:spcBef>
              <a:spcAft>
                <a:spcPts val="0"/>
              </a:spcAft>
              <a:buClr>
                <a:schemeClr val="lt2"/>
              </a:buClr>
              <a:buSzPts val="1400"/>
              <a:buFont typeface="Karla"/>
              <a:buNone/>
              <a:defRPr sz="1400" b="0" i="0" u="none" strike="noStrike" cap="none">
                <a:solidFill>
                  <a:schemeClr val="lt2"/>
                </a:solidFill>
                <a:latin typeface="Karla"/>
                <a:ea typeface="Karla"/>
                <a:cs typeface="Karla"/>
                <a:sym typeface="Karla"/>
              </a:defRPr>
            </a:lvl9pPr>
          </a:lstStyle>
          <a:p>
            <a:pPr marL="0" indent="0" algn="ctr"/>
            <a:r>
              <a:rPr lang="en" dirty="0"/>
              <a:t>Most </a:t>
            </a:r>
          </a:p>
          <a:p>
            <a:pPr marL="0" indent="0" algn="ctr"/>
            <a:r>
              <a:rPr lang="en" dirty="0"/>
              <a:t>Recent</a:t>
            </a:r>
            <a:endParaRPr lang="en-US" dirty="0"/>
          </a:p>
        </p:txBody>
      </p:sp>
    </p:spTree>
    <p:extLst>
      <p:ext uri="{BB962C8B-B14F-4D97-AF65-F5344CB8AC3E}">
        <p14:creationId xmlns:p14="http://schemas.microsoft.com/office/powerpoint/2010/main" val="2720299360"/>
      </p:ext>
    </p:extLst>
  </p:cSld>
  <p:clrMapOvr>
    <a:masterClrMapping/>
  </p:clrMapOvr>
</p:sld>
</file>

<file path=ppt/theme/theme1.xml><?xml version="1.0" encoding="utf-8"?>
<a:theme xmlns:a="http://schemas.openxmlformats.org/drawingml/2006/main" name="Impact of Digital Economy on Small Businesses by Slidesgo">
  <a:themeElements>
    <a:clrScheme name="Custom 2">
      <a:dk1>
        <a:srgbClr val="FFFFFF"/>
      </a:dk1>
      <a:lt1>
        <a:srgbClr val="181818"/>
      </a:lt1>
      <a:dk2>
        <a:srgbClr val="C00000"/>
      </a:dk2>
      <a:lt2>
        <a:srgbClr val="666666"/>
      </a:lt2>
      <a:accent1>
        <a:srgbClr val="C00000"/>
      </a:accent1>
      <a:accent2>
        <a:srgbClr val="C00000"/>
      </a:accent2>
      <a:accent3>
        <a:srgbClr val="FAFAFA"/>
      </a:accent3>
      <a:accent4>
        <a:srgbClr val="FAFAFA"/>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07174a57-6158-4475-9f62-9d79dd63f0d3}" enabled="1" method="Standard" siteId="{b80d895d-b11e-4195-a87a-5a846c60401a}" removed="0"/>
</clbl:labelList>
</file>

<file path=docProps/app.xml><?xml version="1.0" encoding="utf-8"?>
<Properties xmlns="http://schemas.openxmlformats.org/officeDocument/2006/extended-properties" xmlns:vt="http://schemas.openxmlformats.org/officeDocument/2006/docPropsVTypes">
  <TotalTime>6406</TotalTime>
  <Words>5521</Words>
  <Application>Microsoft Office PowerPoint</Application>
  <PresentationFormat>On-screen Show (16:9)</PresentationFormat>
  <Paragraphs>685</Paragraphs>
  <Slides>35</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Karla</vt:lpstr>
      <vt:lpstr>Epilogue</vt:lpstr>
      <vt:lpstr>Calibri</vt:lpstr>
      <vt:lpstr>Arial</vt:lpstr>
      <vt:lpstr>Times</vt:lpstr>
      <vt:lpstr>Cambria Math</vt:lpstr>
      <vt:lpstr>Neue Haas Grotesk Text Pro</vt:lpstr>
      <vt:lpstr>Helvetica Neue</vt:lpstr>
      <vt:lpstr>Arial,Sans-Serif</vt:lpstr>
      <vt:lpstr>Impact of Digital Economy on Small Businesses by Slidesgo</vt:lpstr>
      <vt:lpstr>Improving Destination Choice  for Work Trips</vt:lpstr>
      <vt:lpstr>Table of contents</vt:lpstr>
      <vt:lpstr>Introduction</vt:lpstr>
      <vt:lpstr>OmniTrans</vt:lpstr>
      <vt:lpstr>PowerPoint Presentation</vt:lpstr>
      <vt:lpstr>Octavius Framework</vt:lpstr>
      <vt:lpstr>PowerPoint Presentation</vt:lpstr>
      <vt:lpstr>Theory</vt:lpstr>
      <vt:lpstr>PowerPoint Presentation</vt:lpstr>
      <vt:lpstr>Theoretical Framework</vt:lpstr>
      <vt:lpstr>Destination Choice models</vt:lpstr>
      <vt:lpstr>Work Trips Application</vt:lpstr>
      <vt:lpstr>Methodology</vt:lpstr>
      <vt:lpstr>Research Design</vt:lpstr>
      <vt:lpstr>Data Preparation Overview</vt:lpstr>
      <vt:lpstr>Data Preparation Aggregation challenges</vt:lpstr>
      <vt:lpstr>Work Sector Variables</vt:lpstr>
      <vt:lpstr>Travel Time Analysis</vt:lpstr>
      <vt:lpstr>Availability condition of Alternatives</vt:lpstr>
      <vt:lpstr>Findings</vt:lpstr>
      <vt:lpstr>PowerPoint Presentation</vt:lpstr>
      <vt:lpstr>PowerPoint Presentation</vt:lpstr>
      <vt:lpstr>PowerPoint Presentation</vt:lpstr>
      <vt:lpstr>PowerPoint Presentation</vt:lpstr>
      <vt:lpstr>Distribution of Predicted travel time</vt:lpstr>
      <vt:lpstr>Average Predicted Probabalities - Overijssel </vt:lpstr>
      <vt:lpstr>Discussion</vt:lpstr>
      <vt:lpstr>PowerPoint Presentation</vt:lpstr>
      <vt:lpstr>Methodological Limitations</vt:lpstr>
      <vt:lpstr>Methodological Limitations</vt:lpstr>
      <vt:lpstr>Future Directions Methods &amp; Implementation</vt:lpstr>
      <vt:lpstr>Thank you for Listening.  </vt:lpstr>
      <vt:lpstr>References</vt:lpstr>
      <vt:lpstr>Full Extended Model Estimation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Destination Choice  for Work Trips</dc:title>
  <dc:creator>Yasaman Eslamijadidi</dc:creator>
  <cp:lastModifiedBy>Yasaman Eslamijadidi</cp:lastModifiedBy>
  <cp:revision>412</cp:revision>
  <dcterms:modified xsi:type="dcterms:W3CDTF">2025-08-25T11:39:28Z</dcterms:modified>
</cp:coreProperties>
</file>